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256" r:id="rId2"/>
    <p:sldId id="289" r:id="rId3"/>
    <p:sldId id="264" r:id="rId4"/>
    <p:sldId id="265" r:id="rId5"/>
    <p:sldId id="270" r:id="rId6"/>
    <p:sldId id="271" r:id="rId7"/>
    <p:sldId id="285" r:id="rId8"/>
    <p:sldId id="290" r:id="rId9"/>
    <p:sldId id="262" r:id="rId10"/>
    <p:sldId id="263" r:id="rId11"/>
    <p:sldId id="272" r:id="rId12"/>
    <p:sldId id="275" r:id="rId13"/>
    <p:sldId id="291" r:id="rId14"/>
    <p:sldId id="257" r:id="rId15"/>
    <p:sldId id="258" r:id="rId16"/>
    <p:sldId id="276" r:id="rId17"/>
    <p:sldId id="277" r:id="rId18"/>
    <p:sldId id="303" r:id="rId19"/>
    <p:sldId id="292" r:id="rId20"/>
    <p:sldId id="266" r:id="rId21"/>
    <p:sldId id="284" r:id="rId22"/>
    <p:sldId id="287" r:id="rId23"/>
    <p:sldId id="267" r:id="rId24"/>
    <p:sldId id="283" r:id="rId25"/>
    <p:sldId id="286" r:id="rId26"/>
    <p:sldId id="268" r:id="rId27"/>
    <p:sldId id="282" r:id="rId28"/>
    <p:sldId id="288" r:id="rId29"/>
    <p:sldId id="269" r:id="rId30"/>
    <p:sldId id="281" r:id="rId31"/>
    <p:sldId id="280" r:id="rId32"/>
    <p:sldId id="278" r:id="rId33"/>
    <p:sldId id="293" r:id="rId34"/>
    <p:sldId id="259" r:id="rId35"/>
    <p:sldId id="260" r:id="rId36"/>
    <p:sldId id="304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261" r:id="rId46"/>
    <p:sldId id="302" r:id="rId47"/>
    <p:sldId id="273" r:id="rId48"/>
    <p:sldId id="274" r:id="rId49"/>
    <p:sldId id="305" r:id="rId50"/>
  </p:sldIdLst>
  <p:sldSz cx="9144000" cy="6858000" type="screen4x3"/>
  <p:notesSz cx="6877050" cy="10001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75" d="100"/>
          <a:sy n="75" d="100"/>
        </p:scale>
        <p:origin x="-523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a\Desktop\Zeszyt1%20%20ZDROWIE.xlsx" TargetMode="External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image" Target="../media/image3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a\Desktop\autoewaluacja\Zeszyt1%20%20ZDROWIE.xlsx" TargetMode="External"/><Relationship Id="rId1" Type="http://schemas.openxmlformats.org/officeDocument/2006/relationships/image" Target="../media/image3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image" Target="../media/image4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image" Target="../media/image6.jpeg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openxmlformats.org/officeDocument/2006/relationships/image" Target="../media/image7.jpeg"/><Relationship Id="rId1" Type="http://schemas.openxmlformats.org/officeDocument/2006/relationships/image" Target="../media/image4.jpeg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a\Desktop\autoewaluacja\Zeszyt1%20%20ZDROWIE.xlsx" TargetMode="External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Arkusz3!$A$3:$A$4</c:f>
              <c:strCache>
                <c:ptCount val="2"/>
                <c:pt idx="0">
                  <c:v>I - Upowszechnianie koncepcji szkoły promującej zdrowie i znajomość tej koncepcji w społeczności szkolnej i lokalnej (arkusz I)</c:v>
                </c:pt>
                <c:pt idx="1">
                  <c:v>II - Zrozumienie i akceptacja koncepcji szkoły promującej zdrowie w społeczności szkolnej (arkusz II)</c:v>
                </c:pt>
              </c:strCache>
            </c:strRef>
          </c:cat>
          <c:val>
            <c:numRef>
              <c:f>Arkusz3!$B$3:$B$4</c:f>
              <c:numCache>
                <c:formatCode>General</c:formatCode>
                <c:ptCount val="2"/>
                <c:pt idx="0">
                  <c:v>4.4000000000000004</c:v>
                </c:pt>
                <c:pt idx="1">
                  <c:v>4.25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028224"/>
        <c:axId val="85419136"/>
        <c:axId val="0"/>
      </c:bar3DChart>
      <c:catAx>
        <c:axId val="85028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pl-PL"/>
          </a:p>
        </c:txPr>
        <c:crossAx val="85419136"/>
        <c:crosses val="autoZero"/>
        <c:auto val="1"/>
        <c:lblAlgn val="ctr"/>
        <c:lblOffset val="100"/>
        <c:noMultiLvlLbl val="0"/>
      </c:catAx>
      <c:valAx>
        <c:axId val="85419136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282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461010689604262E-2"/>
          <c:y val="0.12638385089504264"/>
          <c:w val="0.9585389893103955"/>
          <c:h val="0.56981898096071326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E83890"/>
              </a:solidFill>
            </c:spPr>
          </c:dPt>
          <c:dPt>
            <c:idx val="5"/>
            <c:invertIfNegative val="0"/>
            <c:bubble3D val="0"/>
            <c:spPr>
              <a:solidFill>
                <a:srgbClr val="5D24FC"/>
              </a:solidFill>
            </c:spPr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Arkusz3!$A$10:$A$16</c:f>
              <c:strCache>
                <c:ptCount val="7"/>
                <c:pt idx="0">
                  <c:v>III - Działalność szkolnego koordynatora ds. promocji zdrowia </c:v>
                </c:pt>
                <c:pt idx="1">
                  <c:v>IV - Działalność szkolnego zespołu promocji zdrowia </c:v>
                </c:pt>
                <c:pt idx="2">
                  <c:v>V - Miejsce promocji zdrowia w działalności (polityce) szkoły</c:v>
                </c:pt>
                <c:pt idx="3">
                  <c:v>VI - Diagnozowanie potrzeb społeczności szkolnej w zakresie promocji zdrowia </c:v>
                </c:pt>
                <c:pt idx="4">
                  <c:v>VII - Planowanie działań (w tym projektów) w zakresie promocji zdrowia </c:v>
                </c:pt>
                <c:pt idx="5">
                  <c:v>VIII - Realizacja działań (w tym projektów) w zakresie promocji zdrowia)</c:v>
                </c:pt>
                <c:pt idx="6">
                  <c:v>IX - Ewaluacja wyników działań (w tym projektów) w zakresie promocji zdrowia </c:v>
                </c:pt>
              </c:strCache>
            </c:strRef>
          </c:cat>
          <c:val>
            <c:numRef>
              <c:f>Arkusz3!$B$10:$B$16</c:f>
              <c:numCache>
                <c:formatCode>General</c:formatCode>
                <c:ptCount val="7"/>
                <c:pt idx="0">
                  <c:v>5</c:v>
                </c:pt>
                <c:pt idx="1">
                  <c:v>4.7</c:v>
                </c:pt>
                <c:pt idx="2">
                  <c:v>4.8</c:v>
                </c:pt>
                <c:pt idx="3">
                  <c:v>4.8</c:v>
                </c:pt>
                <c:pt idx="4">
                  <c:v>4.25</c:v>
                </c:pt>
                <c:pt idx="5">
                  <c:v>4.3</c:v>
                </c:pt>
                <c:pt idx="6">
                  <c:v>4.75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258816"/>
        <c:axId val="86260352"/>
        <c:axId val="0"/>
      </c:bar3DChart>
      <c:catAx>
        <c:axId val="86258816"/>
        <c:scaling>
          <c:orientation val="minMax"/>
        </c:scaling>
        <c:delete val="0"/>
        <c:axPos val="b"/>
        <c:majorTickMark val="out"/>
        <c:minorTickMark val="none"/>
        <c:tickLblPos val="nextTo"/>
        <c:crossAx val="86260352"/>
        <c:crosses val="autoZero"/>
        <c:auto val="1"/>
        <c:lblAlgn val="ctr"/>
        <c:lblOffset val="100"/>
        <c:noMultiLvlLbl val="0"/>
      </c:catAx>
      <c:valAx>
        <c:axId val="86260352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258816"/>
        <c:crosses val="autoZero"/>
        <c:crossBetween val="between"/>
      </c:valAx>
    </c:plotArea>
    <c:plotVisOnly val="1"/>
    <c:dispBlanksAs val="gap"/>
    <c:showDLblsOverMax val="0"/>
  </c:chart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Arkusz2!$B$4:$B$7</c:f>
              <c:strCache>
                <c:ptCount val="4"/>
                <c:pt idx="0">
                  <c:v>I. POLITYKA, WARUNKI  I ORGANIZACJA ŻYCIA SZKOŁY SPRZYJAJĄ EDUKACJI PROZDROWOTNEJ</c:v>
                </c:pt>
                <c:pt idx="1">
                  <c:v>II. UCZEŃ JEST AKTYWNYM UCZESTNIKIEM PROCESU REALIZACJI EDUKACJI ZDROWOTNEJ</c:v>
                </c:pt>
                <c:pt idx="2">
                  <c:v>III. SZKOŁA WSPÓŁPRACUJE ZE ŚRODOWISKIEM I WYKORZYSTUJE JEGO ZASOBY</c:v>
                </c:pt>
                <c:pt idx="3">
                  <c:v>IV. SZKOŁA PROWADZI EWALUACJĘ  I WYKORZYSTUJE JEJ WYNIKI DLA PODNOSZENIA JAKOŚĆI EDUKACJI PROZDROWOTNEJ</c:v>
                </c:pt>
              </c:strCache>
            </c:strRef>
          </c:cat>
          <c:val>
            <c:numRef>
              <c:f>Arkusz2!$C$4:$C$7</c:f>
              <c:numCache>
                <c:formatCode>General</c:formatCode>
                <c:ptCount val="4"/>
                <c:pt idx="0">
                  <c:v>4.4400000000000004</c:v>
                </c:pt>
                <c:pt idx="1">
                  <c:v>4.03</c:v>
                </c:pt>
                <c:pt idx="2">
                  <c:v>4.1199999999999966</c:v>
                </c:pt>
                <c:pt idx="3">
                  <c:v>4.1899999999999995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41"/>
        <c:shape val="box"/>
        <c:axId val="86299776"/>
        <c:axId val="86301312"/>
        <c:axId val="0"/>
      </c:bar3DChart>
      <c:catAx>
        <c:axId val="86299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86301312"/>
        <c:crosses val="autoZero"/>
        <c:auto val="1"/>
        <c:lblAlgn val="ctr"/>
        <c:lblOffset val="100"/>
        <c:noMultiLvlLbl val="0"/>
      </c:catAx>
      <c:valAx>
        <c:axId val="86301312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2997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>
                  <a:alpha val="72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99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Arkusz1!$M$20:$M$26</c:f>
              <c:strCache>
                <c:ptCount val="7"/>
                <c:pt idx="0">
                  <c:v>Satysfakcja ze szkoły </c:v>
                </c:pt>
                <c:pt idx="1">
                  <c:v> Stwarzanie uczniom możliwości uczestnictwa w życiu klasy </c:v>
                </c:pt>
                <c:pt idx="2">
                  <c:v>Wsparcie uczniów ze strony nauczycieli </c:v>
                </c:pt>
                <c:pt idx="3">
                  <c:v> Podejście uczniów do nauki i zachowania na lekcjach </c:v>
                </c:pt>
                <c:pt idx="4">
                  <c:v> Motywowanie do osiągania sukcesu</c:v>
                </c:pt>
                <c:pt idx="5">
                  <c:v> Przestrzeganie praw ucznia, znajomość reguł i ich ocena </c:v>
                </c:pt>
                <c:pt idx="6">
                  <c:v>Relacje między uczniami </c:v>
                </c:pt>
              </c:strCache>
            </c:strRef>
          </c:cat>
          <c:val>
            <c:numRef>
              <c:f>Arkusz1!$N$20:$N$26</c:f>
              <c:numCache>
                <c:formatCode>General</c:formatCode>
                <c:ptCount val="7"/>
                <c:pt idx="0">
                  <c:v>4</c:v>
                </c:pt>
                <c:pt idx="1">
                  <c:v>4.0999999999999996</c:v>
                </c:pt>
                <c:pt idx="2">
                  <c:v>4.4000000000000004</c:v>
                </c:pt>
                <c:pt idx="3">
                  <c:v>3.9</c:v>
                </c:pt>
                <c:pt idx="4">
                  <c:v>4.3</c:v>
                </c:pt>
                <c:pt idx="5">
                  <c:v>4.5999999999999996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337408"/>
        <c:axId val="86338944"/>
        <c:axId val="0"/>
      </c:bar3DChart>
      <c:catAx>
        <c:axId val="86337408"/>
        <c:scaling>
          <c:orientation val="minMax"/>
        </c:scaling>
        <c:delete val="1"/>
        <c:axPos val="b"/>
        <c:majorTickMark val="none"/>
        <c:minorTickMark val="none"/>
        <c:tickLblPos val="none"/>
        <c:crossAx val="86338944"/>
        <c:crosses val="autoZero"/>
        <c:auto val="1"/>
        <c:lblAlgn val="ctr"/>
        <c:lblOffset val="100"/>
        <c:noMultiLvlLbl val="0"/>
      </c:catAx>
      <c:valAx>
        <c:axId val="86338944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63374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FF00">
                  <a:alpha val="93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Arkusz1!$A$3:$A$8</c:f>
              <c:strCache>
                <c:ptCount val="6"/>
                <c:pt idx="0">
                  <c:v>Satysfakcja z pracy w szkole  </c:v>
                </c:pt>
                <c:pt idx="1">
                  <c:v>Stwarzanie nauczycielom możliwości uczestnictwa w życiu i pracy szkoły oraz  wsparcie ze strony dyrekcji  </c:v>
                </c:pt>
                <c:pt idx="2">
                  <c:v>Wsparcie uczniów ze strony nauczycieli  </c:v>
                </c:pt>
                <c:pt idx="3">
                  <c:v>Podejście uczniów  do nauki i zachowania na lekcjach  </c:v>
                </c:pt>
                <c:pt idx="4">
                  <c:v> Relacje nauczyciele - nauczyciele   </c:v>
                </c:pt>
                <c:pt idx="5">
                  <c:v>VI. Uczestnictwo rodziców uczniów z klasy wychowawczej w życiu klasy/szkoły  </c:v>
                </c:pt>
              </c:strCache>
            </c:strRef>
          </c:cat>
          <c:val>
            <c:numRef>
              <c:f>Arkusz1!$B$3:$B$8</c:f>
              <c:numCache>
                <c:formatCode>General</c:formatCode>
                <c:ptCount val="6"/>
                <c:pt idx="0">
                  <c:v>4.7</c:v>
                </c:pt>
                <c:pt idx="1">
                  <c:v>4.4000000000000004</c:v>
                </c:pt>
                <c:pt idx="2">
                  <c:v>4.5</c:v>
                </c:pt>
                <c:pt idx="3">
                  <c:v>4.2</c:v>
                </c:pt>
                <c:pt idx="4">
                  <c:v>4</c:v>
                </c:pt>
                <c:pt idx="5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395136"/>
        <c:axId val="86405120"/>
        <c:axId val="0"/>
      </c:bar3DChart>
      <c:catAx>
        <c:axId val="86395136"/>
        <c:scaling>
          <c:orientation val="minMax"/>
        </c:scaling>
        <c:delete val="1"/>
        <c:axPos val="b"/>
        <c:majorTickMark val="out"/>
        <c:minorTickMark val="none"/>
        <c:tickLblPos val="none"/>
        <c:crossAx val="86405120"/>
        <c:crosses val="autoZero"/>
        <c:auto val="1"/>
        <c:lblAlgn val="ctr"/>
        <c:lblOffset val="100"/>
        <c:noMultiLvlLbl val="0"/>
      </c:catAx>
      <c:valAx>
        <c:axId val="86405120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39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77128575265753"/>
          <c:y val="2.1362832313178343E-2"/>
          <c:w val="0.33553764813850134"/>
          <c:h val="0.95472495160185611"/>
        </c:manualLayout>
      </c:layout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Arkusz2!$B$4:$B$7</c:f>
              <c:strCache>
                <c:ptCount val="4"/>
                <c:pt idx="0">
                  <c:v> Satysfakcja z pracy w szkole oraz wsparcie ze strony dyrekcji</c:v>
                </c:pt>
                <c:pt idx="1">
                  <c:v>Stwarzanie pracownikom, którzy nie są nauczycielami, możliwości uczestnictwa w życiu i pracy szkoły </c:v>
                </c:pt>
                <c:pt idx="2">
                  <c:v> Relacje między pracownikami, którzy nie są nauczycielami </c:v>
                </c:pt>
                <c:pt idx="3">
                  <c:v>Stosunek uczniów do pracowników którzy nie są nauczycielami </c:v>
                </c:pt>
              </c:strCache>
            </c:strRef>
          </c:cat>
          <c:val>
            <c:numRef>
              <c:f>Arkusz2!$C$4:$C$7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3.6</c:v>
                </c:pt>
                <c:pt idx="2">
                  <c:v>4.4000000000000004</c:v>
                </c:pt>
                <c:pt idx="3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431616"/>
        <c:axId val="86433152"/>
        <c:axId val="0"/>
      </c:bar3DChart>
      <c:catAx>
        <c:axId val="86431616"/>
        <c:scaling>
          <c:orientation val="minMax"/>
        </c:scaling>
        <c:delete val="1"/>
        <c:axPos val="b"/>
        <c:majorTickMark val="out"/>
        <c:minorTickMark val="none"/>
        <c:tickLblPos val="none"/>
        <c:crossAx val="86433152"/>
        <c:crosses val="autoZero"/>
        <c:auto val="1"/>
        <c:lblAlgn val="ctr"/>
        <c:lblOffset val="100"/>
        <c:noMultiLvlLbl val="0"/>
      </c:catAx>
      <c:valAx>
        <c:axId val="86433152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43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66944155040906"/>
          <c:y val="5.1628835417404401E-2"/>
          <c:w val="0.33817878160152443"/>
          <c:h val="0.85085342127302177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Arkusz3!$A$3:$A$7</c:f>
              <c:strCache>
                <c:ptCount val="5"/>
                <c:pt idx="0">
                  <c:v>Satysfakcja ze szkoły dziecka  </c:v>
                </c:pt>
                <c:pt idx="1">
                  <c:v>Stwarzanie rodzicom możliwości uczestnictwa w życiu klasy/szkoły  </c:v>
                </c:pt>
                <c:pt idx="2">
                  <c:v>Wsparcie uczniów ze strony nauczycieli  </c:v>
                </c:pt>
                <c:pt idx="3">
                  <c:v>Uczestnictwo rodziców w życiu i pracy klasy/szkoły  </c:v>
                </c:pt>
                <c:pt idx="4">
                  <c:v>Wsparcie dla rodziców  </c:v>
                </c:pt>
              </c:strCache>
            </c:strRef>
          </c:cat>
          <c:val>
            <c:numRef>
              <c:f>Arkusz3!$B$3:$B$7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4.5</c:v>
                </c:pt>
                <c:pt idx="2">
                  <c:v>4.4000000000000004</c:v>
                </c:pt>
                <c:pt idx="3">
                  <c:v>3.9</c:v>
                </c:pt>
                <c:pt idx="4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809216"/>
        <c:axId val="86819200"/>
        <c:axId val="0"/>
      </c:bar3DChart>
      <c:catAx>
        <c:axId val="86809216"/>
        <c:scaling>
          <c:orientation val="minMax"/>
        </c:scaling>
        <c:delete val="1"/>
        <c:axPos val="b"/>
        <c:majorTickMark val="out"/>
        <c:minorTickMark val="none"/>
        <c:tickLblPos val="none"/>
        <c:crossAx val="86819200"/>
        <c:crosses val="autoZero"/>
        <c:auto val="1"/>
        <c:lblAlgn val="ctr"/>
        <c:lblOffset val="100"/>
        <c:noMultiLvlLbl val="0"/>
      </c:catAx>
      <c:valAx>
        <c:axId val="86819200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809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1640099182584"/>
          <c:y val="4.3927842353039211E-2"/>
          <c:w val="0.35183597539262618"/>
          <c:h val="0.94653584968545601"/>
        </c:manualLayout>
      </c:layout>
      <c:overlay val="0"/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gap"/>
    <c:showDLblsOverMax val="0"/>
  </c:chart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744094488189397E-2"/>
          <c:y val="4.4321396352555324E-2"/>
          <c:w val="0.89754436400147952"/>
          <c:h val="0.4573354079243088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C3399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00FF"/>
              </a:solidFill>
            </c:spPr>
          </c:dPt>
          <c:dLbls>
            <c:spPr>
              <a:noFill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Arkusz1!$B$4:$B$11</c:f>
              <c:strCache>
                <c:ptCount val="8"/>
                <c:pt idx="0">
                  <c:v>I. Budynek i teren szkoły</c:v>
                </c:pt>
                <c:pt idx="1">
                  <c:v>II. Warunki sanitarne, czystość i estetyka pomieszczeń.</c:v>
                </c:pt>
                <c:pt idx="2">
                  <c:v>III.Mikroklimat, oświetlenie, ochrona przed hałasem.</c:v>
                </c:pt>
                <c:pt idx="3">
                  <c:v>IV. Meble dla uczniów i nauczycieli.</c:v>
                </c:pt>
                <c:pt idx="4">
                  <c:v>V. Organizacja lekcji i przerw międzylekcyjnych.</c:v>
                </c:pt>
                <c:pt idx="5">
                  <c:v>VI. Warunki i organizacja zajęć ruchowych.</c:v>
                </c:pt>
                <c:pt idx="6">
                  <c:v>VII. Organizacja posiłków i dostępność napojów dla uczniów.</c:v>
                </c:pt>
                <c:pt idx="7">
                  <c:v>VIII. Zabezpieczenia przed wypadkami, urazami i dostępność pierwszej pomocy.</c:v>
                </c:pt>
              </c:strCache>
            </c:strRef>
          </c:cat>
          <c:val>
            <c:numRef>
              <c:f>Arkusz1!$C$4:$C$11</c:f>
              <c:numCache>
                <c:formatCode>General</c:formatCode>
                <c:ptCount val="8"/>
                <c:pt idx="0">
                  <c:v>4.5</c:v>
                </c:pt>
                <c:pt idx="1">
                  <c:v>4.4000000000000004</c:v>
                </c:pt>
                <c:pt idx="2">
                  <c:v>3.9</c:v>
                </c:pt>
                <c:pt idx="3">
                  <c:v>4.2</c:v>
                </c:pt>
                <c:pt idx="4">
                  <c:v>4</c:v>
                </c:pt>
                <c:pt idx="5">
                  <c:v>4.5999999999999996</c:v>
                </c:pt>
                <c:pt idx="6">
                  <c:v>4.4000000000000004</c:v>
                </c:pt>
                <c:pt idx="7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503168"/>
        <c:axId val="80504704"/>
        <c:axId val="0"/>
      </c:bar3DChart>
      <c:catAx>
        <c:axId val="80503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80504704"/>
        <c:crosses val="autoZero"/>
        <c:auto val="1"/>
        <c:lblAlgn val="ctr"/>
        <c:lblOffset val="100"/>
        <c:noMultiLvlLbl val="0"/>
      </c:catAx>
      <c:valAx>
        <c:axId val="8050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503168"/>
        <c:crosses val="autoZero"/>
        <c:crossBetween val="between"/>
      </c:valAx>
    </c:plotArea>
    <c:plotVisOnly val="1"/>
    <c:dispBlanksAs val="gap"/>
    <c:showDLblsOverMax val="0"/>
  </c:chart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Arkusz3!$N$17</c:f>
              <c:strCache>
                <c:ptCount val="1"/>
                <c:pt idx="0">
                  <c:v>WYNIK 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Arkusz3!$M$18:$M$22</c:f>
              <c:strCache>
                <c:ptCount val="5"/>
                <c:pt idx="0">
                  <c:v>STANDARD I</c:v>
                </c:pt>
                <c:pt idx="1">
                  <c:v>STANDARD II </c:v>
                </c:pt>
                <c:pt idx="2">
                  <c:v>STANDARD III </c:v>
                </c:pt>
                <c:pt idx="3">
                  <c:v>STANDARD IV </c:v>
                </c:pt>
                <c:pt idx="4">
                  <c:v>STANDARD  V </c:v>
                </c:pt>
              </c:strCache>
            </c:strRef>
          </c:cat>
          <c:val>
            <c:numRef>
              <c:f>Arkusz3!$N$18:$N$22</c:f>
              <c:numCache>
                <c:formatCode>General</c:formatCode>
                <c:ptCount val="5"/>
                <c:pt idx="0">
                  <c:v>4.3199999999999985</c:v>
                </c:pt>
                <c:pt idx="1">
                  <c:v>4.6499999999999995</c:v>
                </c:pt>
                <c:pt idx="2">
                  <c:v>4.2</c:v>
                </c:pt>
                <c:pt idx="3">
                  <c:v>4.25</c:v>
                </c:pt>
                <c:pt idx="4">
                  <c:v>4.3599999999999985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110016"/>
        <c:axId val="87111552"/>
        <c:axId val="0"/>
      </c:bar3DChart>
      <c:catAx>
        <c:axId val="87110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7111552"/>
        <c:crosses val="autoZero"/>
        <c:auto val="1"/>
        <c:lblAlgn val="ctr"/>
        <c:lblOffset val="100"/>
        <c:noMultiLvlLbl val="0"/>
      </c:catAx>
      <c:valAx>
        <c:axId val="87111552"/>
        <c:scaling>
          <c:orientation val="minMax"/>
          <c:max val="5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110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95558948442197"/>
          <c:y val="0.17670020414114901"/>
          <c:w val="0.12688352990592519"/>
          <c:h val="0.70480044161146527"/>
        </c:manualLayout>
      </c:layout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pl-P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0D3A0642-26A1-4B0C-A313-3CA425EC4CD6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3B50F39A-DFD9-4EA3-B518-CD72FB2627A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06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0F39A-DFD9-4EA3-B518-CD72FB2627AC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0F39A-DFD9-4EA3-B518-CD72FB2627AC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0F39A-DFD9-4EA3-B518-CD72FB2627AC}" type="slidenum">
              <a:rPr lang="pl-PL" smtClean="0"/>
              <a:pPr/>
              <a:t>44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Prostokąt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Prostokąt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Prostokąt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Łącznik prosty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16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7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38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72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Prostokąt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Prostokąt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Prostokąt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Łącznik prosty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83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1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Prostokąt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Prostokąt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Prostokąt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Prostokąt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Prostokąt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6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1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61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011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" name="Prostokąt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Prostokąt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Prostokąt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Prostokąt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Łącznik prosty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8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19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20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55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31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Prostokąt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Prostokąt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3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Prostokąt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Prostokąt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Prostokąt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Prostokąt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14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fld id="{611277BA-AE65-4535-8633-427D07C223AC}" type="datetimeFigureOut">
              <a:rPr lang="pl-PL" smtClean="0"/>
              <a:pPr/>
              <a:t>2014-01-18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fld id="{24F872EC-937F-4BA1-AFFE-0C7812CF9EC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38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39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0648" y="285728"/>
            <a:ext cx="8883352" cy="1775120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  <a:t>WYNIKI AUTOEWALUACJI </a:t>
            </a:r>
            <a:r>
              <a:rPr lang="pl-PL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  <a:t/>
            </a:r>
            <a:br>
              <a:rPr lang="pl-PL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</a:br>
            <a:r>
              <a:rPr lang="pl-PL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  <a:t>Programu  </a:t>
            </a:r>
            <a:r>
              <a:rPr lang="pl-PL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  <a:t>Szkoły  </a:t>
            </a:r>
            <a:r>
              <a:rPr lang="pl-PL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  <a:t>Promującej Zdrowie</a:t>
            </a:r>
            <a:br>
              <a:rPr lang="pl-PL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</a:br>
            <a:r>
              <a:rPr lang="pl-PL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  <a:t>przeprowadzonej w roku </a:t>
            </a:r>
            <a:r>
              <a:rPr lang="pl-PL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Plantagenet Cherokee" pitchFamily="18" charset="0"/>
              </a:rPr>
              <a:t>szkolnym 2012/2013</a:t>
            </a:r>
            <a:endParaRPr lang="pl-PL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83592" y="3789040"/>
            <a:ext cx="864096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6464300" algn="l"/>
              </a:tabLst>
            </a:pP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Szkoła Podstawowa nr 4 </a:t>
            </a:r>
            <a:b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 Oddziałami Integracyjnymi</a:t>
            </a:r>
          </a:p>
          <a:p>
            <a:pPr algn="ctr">
              <a:tabLst>
                <a:tab pos="6464300" algn="l"/>
              </a:tabLst>
            </a:pP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</a:t>
            </a: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Papieża Jana Pawła II</a:t>
            </a:r>
            <a:b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 Łęcznej</a:t>
            </a:r>
          </a:p>
          <a:p>
            <a:pPr>
              <a:tabLst>
                <a:tab pos="6464300" algn="l"/>
              </a:tabLst>
            </a:pP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II</a:t>
            </a:r>
            <a:endParaRPr lang="pl-PL" sz="36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3875686"/>
              </p:ext>
            </p:extLst>
          </p:nvPr>
        </p:nvGraphicFramePr>
        <p:xfrm>
          <a:off x="323528" y="1357298"/>
          <a:ext cx="882047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II</a:t>
            </a:r>
            <a:endParaRPr lang="pl-PL" sz="36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527048"/>
            <a:ext cx="871296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u="sng" dirty="0" smtClean="0">
                <a:solidFill>
                  <a:schemeClr val="tx2"/>
                </a:solidFill>
              </a:rPr>
              <a:t>Wnioski</a:t>
            </a:r>
            <a:endParaRPr lang="pl-PL" dirty="0" smtClean="0">
              <a:solidFill>
                <a:schemeClr val="tx2"/>
              </a:solidFill>
            </a:endParaRP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Promocja zdrowia jest wpisana w Program Rozwoju Szkoły.</a:t>
            </a: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Koordynator i zespół ds. promocji zdrowia są znani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i akceptowani przez większość społeczności szkolnej.</a:t>
            </a: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Szkolny zespół ściśle współpracuje z dyrekcją w sprawach dotyczących promocji zdrowia.</a:t>
            </a: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Szkoła aktywnie współpracuje z różnymi organizacjami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i innymi szkołami w zakresie promocji zdrowia.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II</a:t>
            </a:r>
            <a:endParaRPr lang="pl-PL" sz="36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610160" cy="41764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tx2"/>
                </a:solidFill>
              </a:rPr>
              <a:t>Problemy priorytetowe wymagające rozwiązania</a:t>
            </a:r>
            <a:endParaRPr lang="pl-PL" dirty="0" smtClean="0">
              <a:solidFill>
                <a:schemeClr val="tx2"/>
              </a:solidFill>
            </a:endParaRP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Motywować rodziców do aktywnego udziału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działaniach ujętych w szkolnym programie </a:t>
            </a:r>
            <a:r>
              <a:rPr lang="pl-PL" dirty="0" err="1" smtClean="0">
                <a:solidFill>
                  <a:schemeClr val="tx2"/>
                </a:solidFill>
              </a:rPr>
              <a:t>SzPZ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Zaproponować rodzicom ciekawą ofertę zajęć z zakresu promocji zdrowia.</a:t>
            </a: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Na bieżąco diagnozować potrzeby społeczności szkolnej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w zakresie promocji zdrowia.</a:t>
            </a:r>
          </a:p>
          <a:p>
            <a:pPr lvl="0"/>
            <a:endParaRPr lang="pl-PL" dirty="0" smtClean="0"/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III</a:t>
            </a:r>
            <a:endParaRPr lang="pl-PL" sz="36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2204864"/>
            <a:ext cx="8590728" cy="3894184"/>
          </a:xfrm>
        </p:spPr>
        <p:txBody>
          <a:bodyPr/>
          <a:lstStyle/>
          <a:p>
            <a:pPr algn="ctr">
              <a:lnSpc>
                <a:spcPts val="5000"/>
              </a:lnSpc>
              <a:buNone/>
            </a:pPr>
            <a:r>
              <a:rPr lang="pl-PL" dirty="0" smtClean="0"/>
              <a:t>	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Szkoła  promująca zdrowie </a:t>
            </a:r>
            <a:b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prowadzi edukację zdrowotną </a:t>
            </a:r>
            <a:b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uczniów i pracowników </a:t>
            </a:r>
            <a:b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oraz dąży do zwiększenia</a:t>
            </a:r>
            <a:b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jej jakości i skuteczności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pl-PL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III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3162770"/>
              </p:ext>
            </p:extLst>
          </p:nvPr>
        </p:nvGraphicFramePr>
        <p:xfrm>
          <a:off x="323528" y="1600200"/>
          <a:ext cx="8496944" cy="454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  <a:gridCol w="2088232"/>
              </a:tblGrid>
              <a:tr h="701208"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Wymiar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Średnia liczba punktów</a:t>
                      </a:r>
                    </a:p>
                  </a:txBody>
                  <a:tcPr marL="0" marR="0" marT="0" marB="0"/>
                </a:tc>
              </a:tr>
              <a:tr h="70120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I. POLITYKA, WARUNKI  I ORGANIZACJA ŻYCIA SZKOŁY SPRZYJAJĄ EDUKACJI PROZDROWOTNEJ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4,44</a:t>
                      </a:r>
                    </a:p>
                  </a:txBody>
                  <a:tcPr marL="0" marR="0" marT="0" marB="0"/>
                </a:tc>
              </a:tr>
              <a:tr h="70120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II. UCZEŃ JEST AKTYWNYM UCZESTNIKIEM PROCESU REALIZACJI EDUKACJI ZDROWOTNEJ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4,03</a:t>
                      </a:r>
                    </a:p>
                  </a:txBody>
                  <a:tcPr marL="0" marR="0" marT="0" marB="0"/>
                </a:tc>
              </a:tr>
              <a:tr h="701208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III. SZKOŁA WSPÓŁPRACUJE ZE ŚRODOWISKIEM I WYKORZYSTUJE JEGO ZASOBY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4,12</a:t>
                      </a:r>
                    </a:p>
                  </a:txBody>
                  <a:tcPr marL="0" marR="0" marT="0" marB="0"/>
                </a:tc>
              </a:tr>
              <a:tr h="1037403">
                <a:tc>
                  <a:txBody>
                    <a:bodyPr/>
                    <a:lstStyle/>
                    <a:p>
                      <a:pPr algn="l" fontAlgn="t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IV. SZKOŁA PROWADZI EWALUACJĘ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WYKORZYSTUJE JEJ WYNIKI DLA PODNOSZENIA JAKOŚĆI EDUKACJI PROZDROWOTNEJ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4,19</a:t>
                      </a:r>
                    </a:p>
                  </a:txBody>
                  <a:tcPr marL="0" marR="0" marT="0" marB="0"/>
                </a:tc>
              </a:tr>
              <a:tr h="701208">
                <a:tc>
                  <a:txBody>
                    <a:bodyPr/>
                    <a:lstStyle/>
                    <a:p>
                      <a:pPr algn="r" fontAlgn="t"/>
                      <a:r>
                        <a:rPr lang="pl-PL" sz="20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Średnia liczba punktów łącznie: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4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4,2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III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10160" cy="48006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l-PL" sz="8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Wnioski: </a:t>
            </a:r>
          </a:p>
          <a:p>
            <a:pPr>
              <a:lnSpc>
                <a:spcPts val="2500"/>
              </a:lnSpc>
            </a:pPr>
            <a:r>
              <a:rPr lang="pl-PL" sz="6400" dirty="0" smtClean="0">
                <a:solidFill>
                  <a:schemeClr val="tx2"/>
                </a:solidFill>
              </a:rPr>
              <a:t>Polityka i organizacja życia szkoły sprzyja edukacji zdrowotnej.</a:t>
            </a:r>
          </a:p>
          <a:p>
            <a:pPr>
              <a:lnSpc>
                <a:spcPts val="2500"/>
              </a:lnSpc>
            </a:pPr>
            <a:r>
              <a:rPr lang="pl-PL" sz="6400" dirty="0" smtClean="0">
                <a:solidFill>
                  <a:schemeClr val="tx2"/>
                </a:solidFill>
              </a:rPr>
              <a:t>Szkoła stwarza  dobre i sprzyjające warunki do  prawidłowej realizacji edukacji zdrowotnej. </a:t>
            </a:r>
          </a:p>
          <a:p>
            <a:pPr>
              <a:lnSpc>
                <a:spcPts val="2500"/>
              </a:lnSpc>
            </a:pPr>
            <a:r>
              <a:rPr lang="pl-PL" sz="6400" dirty="0" smtClean="0">
                <a:solidFill>
                  <a:schemeClr val="tx2"/>
                </a:solidFill>
              </a:rPr>
              <a:t>Dyrektor wraz z nauczycielami oceniają edukację zdrowotną jako bardzo ważne zadanie szkoły. Planując pracę szkoły uwzględniają edukacje zdrowotną jako ważne  zadanie  powiązane z celami w zakresie wychowania i profilaktyki.</a:t>
            </a:r>
          </a:p>
          <a:p>
            <a:pPr>
              <a:lnSpc>
                <a:spcPts val="2500"/>
              </a:lnSpc>
            </a:pPr>
            <a:r>
              <a:rPr lang="pl-PL" sz="6400" dirty="0" smtClean="0">
                <a:solidFill>
                  <a:schemeClr val="tx2"/>
                </a:solidFill>
              </a:rPr>
              <a:t>W szkole jest miejsce gdzie można uzyskać informacje z zakresu edukacji zdrowotnej( biblioteka, gazetka ścienna, strona internetowa szkoły).</a:t>
            </a:r>
          </a:p>
          <a:p>
            <a:pPr>
              <a:lnSpc>
                <a:spcPts val="2500"/>
              </a:lnSpc>
            </a:pPr>
            <a:r>
              <a:rPr lang="pl-PL" sz="6400" dirty="0" smtClean="0">
                <a:solidFill>
                  <a:schemeClr val="tx2"/>
                </a:solidFill>
              </a:rPr>
              <a:t>Realizacja zadań obejmuje całą społeczność i odbywa się w atmosferze zdrowia i bezpieczeństwa.</a:t>
            </a:r>
          </a:p>
          <a:p>
            <a:pPr>
              <a:lnSpc>
                <a:spcPts val="3000"/>
              </a:lnSpc>
              <a:buNone/>
            </a:pPr>
            <a:r>
              <a:rPr lang="pl-PL" sz="72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40960" cy="48006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Nauczyciele poszerzają swoje kompetencje poprzez konkretne działania oraz  uczestniczą w szkoleniach i warsztatach. 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Współpracują ze sobą w prowadzeniu zajęć edukacyjnych. Stosują różnorodne metody i formy pracy- przygotowują przedstawienia, realizują projekty.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Organizując zajęcia o zdrowiu nauczyciele stosują aktywizujące metody. Uczniowie są aktywni i zaangażowani.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Szkoła dobrze współpracuje ze środowiskiem zewnętrznym. Zaprasza różnych specjalistów pomocnych w realizacji wybranych zadań . Wspólnie ze środowiskiem lokalnym organizuje konkursy, projekty zdrowotne.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Prowadzi dodatkowe zajęcia sportowe dla nauczycieli i rodziców.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Wyniki ewaluacji są przedstawiane całej społeczności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i wykorzystywane do planowania i podnoszenia jakości pracy szkoły.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10160" cy="48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9600" b="1" dirty="0" smtClean="0">
                <a:solidFill>
                  <a:schemeClr val="accent1">
                    <a:lumMod val="50000"/>
                  </a:schemeClr>
                </a:solidFill>
              </a:rPr>
              <a:t>Problemy priorytetowe wymagające rozwiązania:</a:t>
            </a:r>
          </a:p>
          <a:p>
            <a:pPr>
              <a:buNone/>
            </a:pPr>
            <a:endParaRPr lang="pl-PL" sz="8600" dirty="0" smtClean="0"/>
          </a:p>
          <a:p>
            <a:pPr>
              <a:spcAft>
                <a:spcPts val="600"/>
              </a:spcAft>
            </a:pPr>
            <a:r>
              <a:rPr lang="pl-PL" sz="8000" dirty="0" smtClean="0"/>
              <a:t>Uczniowie i rodzice w mniejszym stopniu wpływają na treści realizowanych zagadnień. Przepływ informacji w większości sytuacji i działań edukacyjnych  odbywa się jednokierunkowo. Nauczyciele powinni bardziej skupić się na informacji zwrotnej. Pozyskać informacje, czy  realizowane treści zaspokoiły potrzeby i oczekiwania uczniów.  </a:t>
            </a:r>
          </a:p>
          <a:p>
            <a:pPr lvl="0">
              <a:spcAft>
                <a:spcPts val="600"/>
              </a:spcAft>
            </a:pPr>
            <a:r>
              <a:rPr lang="pl-PL" sz="8000" dirty="0" smtClean="0"/>
              <a:t>W opinii uczniów poziom atrakcyjności zajęć jest niewystarczający -  należy rozszerzyć  możliwość wyboru przez uczniów zadań, tematów, treści zajęć. Zachęcać uczniów do samodzielnego przygotowania materiałów ( nowości zdrowotnych, prezentacji multimedialnych, plakatów, ulotek)</a:t>
            </a:r>
          </a:p>
          <a:p>
            <a:pPr lvl="0">
              <a:spcAft>
                <a:spcPts val="600"/>
              </a:spcAft>
            </a:pPr>
            <a:r>
              <a:rPr lang="pl-PL" sz="8000" dirty="0" smtClean="0"/>
              <a:t>Oferta edukacyjna w zakresie promocji zdrowia nie jest w pełni wykorzystywana przez rodziców. Należy uatrakcyjnić  zajęcia</a:t>
            </a:r>
            <a:br>
              <a:rPr lang="pl-PL" sz="8000" dirty="0" smtClean="0"/>
            </a:br>
            <a:r>
              <a:rPr lang="pl-PL" sz="8000" dirty="0" smtClean="0"/>
              <a:t> dla rodziców.</a:t>
            </a:r>
          </a:p>
          <a:p>
            <a:pPr lvl="0">
              <a:spcAft>
                <a:spcPts val="600"/>
              </a:spcAft>
            </a:pPr>
            <a:r>
              <a:rPr lang="pl-PL" sz="8000" dirty="0" smtClean="0"/>
              <a:t>Częściej stosować różne techniki umożliwiające uczniom samoocenę</a:t>
            </a:r>
            <a:br>
              <a:rPr lang="pl-PL" sz="8000" dirty="0" smtClean="0"/>
            </a:br>
            <a:r>
              <a:rPr lang="pl-PL" sz="8000" dirty="0" smtClean="0"/>
              <a:t> - prowadzić arkusze obserwacji</a:t>
            </a:r>
          </a:p>
          <a:p>
            <a:pPr lvl="0">
              <a:buNone/>
            </a:pPr>
            <a:endParaRPr lang="pl-PL" sz="7200" dirty="0" smtClean="0"/>
          </a:p>
          <a:p>
            <a:pPr>
              <a:buNone/>
            </a:pPr>
            <a:r>
              <a:rPr lang="pl-PL" sz="7200" dirty="0" smtClean="0"/>
              <a:t> </a:t>
            </a:r>
            <a:endParaRPr lang="pl-PL" sz="7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IV</a:t>
            </a:r>
            <a:endParaRPr lang="pl-PL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538152" cy="4403576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pl-PL" sz="2800" b="1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Szkoła promująca zdrowie tworzy klimat społeczny sprzyjający:</a:t>
            </a:r>
          </a:p>
          <a:p>
            <a:r>
              <a:rPr lang="pl-PL" sz="24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satysfakcji z nauki i pracy w szkole, osiąganiu  sukcesów </a:t>
            </a:r>
            <a:br>
              <a:rPr lang="pl-PL" sz="24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4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oraz wzmacnianiu  poczucia własnej wartości u uczniów </a:t>
            </a:r>
            <a:br>
              <a:rPr lang="pl-PL" sz="24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4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i pracowników,</a:t>
            </a:r>
          </a:p>
          <a:p>
            <a:r>
              <a:rPr lang="pl-PL" sz="24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zdrowiu i rozwojowi uczniów i pracowników,</a:t>
            </a:r>
          </a:p>
          <a:p>
            <a:r>
              <a:rPr lang="pl-PL" sz="2400" dirty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pl-PL" sz="2400" dirty="0" smtClean="0">
                <a:ln w="12700">
                  <a:noFill/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czestnictwu, partnerstwu i współdziałaniu członków społeczności szkolnej, rodziców i osób ze społeczności lokalnej.</a:t>
            </a:r>
            <a:endParaRPr lang="pl-PL" sz="2400" dirty="0">
              <a:ln w="12700">
                <a:noFill/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658290"/>
          </a:xfrm>
        </p:spPr>
        <p:txBody>
          <a:bodyPr/>
          <a:lstStyle/>
          <a:p>
            <a:pPr algn="ctr">
              <a:buNone/>
            </a:pPr>
            <a:endParaRPr lang="pl-PL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Szkoła promująca zdrowie </a:t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pomaga członkom społeczności szkolnej</a:t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 (w tym rodzicom) </a:t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zrozumieć  i zaakceptować </a:t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koncepcję szkoły promującej zdrowie.</a:t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endParaRPr lang="pl-PL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33276" y="40466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</a:t>
            </a:r>
            <a:endParaRPr lang="pl-PL" sz="36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STANDARD IV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6600272"/>
              </p:ext>
            </p:extLst>
          </p:nvPr>
        </p:nvGraphicFramePr>
        <p:xfrm>
          <a:off x="301625" y="1527175"/>
          <a:ext cx="8504236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83"/>
                <a:gridCol w="4056508"/>
                <a:gridCol w="283474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NewRoman"/>
                          <a:ea typeface="Times New Roman"/>
                          <a:cs typeface="TimesNewRoman"/>
                        </a:rPr>
                        <a:t>Lp.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NewRoman"/>
                          <a:ea typeface="Times New Roman"/>
                          <a:cs typeface="TimesNewRoman"/>
                        </a:rPr>
                        <a:t>Podskale* i badane osoby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smtClean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000" b="1" smtClean="0">
                          <a:latin typeface="TimesNewRoman"/>
                          <a:ea typeface="Times New Roman"/>
                          <a:cs typeface="TimesNewRoman"/>
                        </a:rPr>
                        <a:t>rednia</a:t>
                      </a:r>
                      <a:endParaRPr lang="pl-PL" sz="120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smtClean="0">
                          <a:latin typeface="TimesNewRoman"/>
                          <a:ea typeface="Times New Roman"/>
                          <a:cs typeface="TimesNewRoman"/>
                        </a:rPr>
                        <a:t>liczba punkt</a:t>
                      </a:r>
                      <a:r>
                        <a:rPr lang="pl-PL" sz="1000" b="1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000" b="1" smtClean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endParaRPr lang="pl-PL" sz="12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10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NewRoman"/>
                          <a:ea typeface="Times New Roman"/>
                          <a:cs typeface="TimesNewRoman"/>
                        </a:rPr>
                        <a:t>Uczniowie </a:t>
                      </a:r>
                      <a:endParaRPr lang="pl-PL" sz="12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10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I.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Satysfakcja ze szko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y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smtClean="0">
                          <a:latin typeface="TimesNewRoman"/>
                          <a:ea typeface="Times New Roman"/>
                          <a:cs typeface="TimesNewRoman"/>
                        </a:rPr>
                        <a:t>4,0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II.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Stwarzanie uczniom mo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liwo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ci uczestnictwa w 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yciu klasy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4,1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III.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Wsparcie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uczni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r>
                        <a:rPr lang="pl-PL" sz="1400" baseline="0" dirty="0" smtClean="0">
                          <a:latin typeface="TimesNewRoman"/>
                          <a:ea typeface="Times New Roman"/>
                          <a:cs typeface="TimesNewRoman"/>
                        </a:rPr>
                        <a:t> 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ze 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strony nauczycieli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4,4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IV.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Podej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cie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uczni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 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do nauki i zachowania na lekcjach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3,9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V.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Motywowanie do osi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gania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sukcesu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4,3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VI.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Przestrzeganie praw ucznia, znajomo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ść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regu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i ich ocena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4,6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VII.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Relacje mi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ę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dzy uczniami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4,0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         </a:t>
                      </a: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 b="1" dirty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rednia I-VII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4,19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VIII.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Poczucie przeci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ąż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enia prac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szkoln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b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</a:b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i stresu w szkole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3,2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IX.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Wyst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ę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powanie przemocy i zachowa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ń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aspo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ecznych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r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ód</a:t>
                      </a:r>
                      <a:r>
                        <a:rPr lang="pl-PL" sz="1400" baseline="0" dirty="0" smtClean="0">
                          <a:latin typeface="TimesNewRoman"/>
                          <a:ea typeface="TimesNewRoman"/>
                          <a:cs typeface="TimesNewRoman"/>
                        </a:rPr>
                        <a:t> 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uczni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1,9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Uczniowie 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</p:nvPr>
        </p:nvGraphicFramePr>
        <p:xfrm>
          <a:off x="1071538" y="1447800"/>
          <a:ext cx="8072462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UCZNIOWIE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988840"/>
            <a:ext cx="8682168" cy="3493368"/>
          </a:xfrm>
        </p:spPr>
        <p:txBody>
          <a:bodyPr/>
          <a:lstStyle/>
          <a:p>
            <a:pPr lvl="0">
              <a:buNone/>
            </a:pPr>
            <a:r>
              <a:rPr lang="pl-PL" b="1" dirty="0" smtClean="0">
                <a:solidFill>
                  <a:schemeClr val="accent1">
                    <a:lumMod val="50000"/>
                  </a:schemeClr>
                </a:solidFill>
              </a:rPr>
              <a:t>Wnioski :</a:t>
            </a:r>
            <a:endParaRPr lang="pl-P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Uczniowie średnio oceniają swoje podejście do nauki 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i zachowania na lekcjach.</a:t>
            </a:r>
          </a:p>
          <a:p>
            <a:pPr lvl="0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Uczniowie twierdzą, że są przestrzegane ich prawa. Znają reguły, których później przestrzegają  i uważają  są one sprawiedliwe i słuszne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IV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43841516"/>
              </p:ext>
            </p:extLst>
          </p:nvPr>
        </p:nvGraphicFramePr>
        <p:xfrm>
          <a:off x="301625" y="1527176"/>
          <a:ext cx="8504236" cy="472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983"/>
                <a:gridCol w="6048672"/>
                <a:gridCol w="1713581"/>
              </a:tblGrid>
              <a:tr h="411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b="0" dirty="0">
                          <a:latin typeface="+mn-lt"/>
                          <a:ea typeface="Times New Roman"/>
                          <a:cs typeface="TimesNewRoman"/>
                        </a:rPr>
                        <a:t>Lp.</a:t>
                      </a:r>
                      <a:endParaRPr lang="pl-PL" sz="2000" b="0" dirty="0">
                        <a:latin typeface="+mn-lt"/>
                        <a:ea typeface="Times New Roman"/>
                      </a:endParaRPr>
                    </a:p>
                  </a:txBody>
                  <a:tcPr marL="77769" marR="777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Times New Roman"/>
                          <a:cs typeface="TimesNewRoman"/>
                        </a:rPr>
                        <a:t>Podskale* i badane </a:t>
                      </a:r>
                      <a:r>
                        <a:rPr lang="pl-PL" sz="1400" b="1" dirty="0" smtClean="0">
                          <a:latin typeface="+mn-lt"/>
                          <a:ea typeface="Times New Roman"/>
                          <a:cs typeface="TimesNewRoman"/>
                        </a:rPr>
                        <a:t>osoby</a:t>
                      </a:r>
                      <a:endParaRPr lang="pl-PL" sz="2000" dirty="0">
                        <a:latin typeface="+mn-lt"/>
                        <a:ea typeface="Times New Roman"/>
                      </a:endParaRPr>
                    </a:p>
                  </a:txBody>
                  <a:tcPr marL="77769" marR="777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 b="1" dirty="0">
                          <a:latin typeface="+mn-lt"/>
                          <a:ea typeface="Times New Roman"/>
                          <a:cs typeface="TimesNewRoman"/>
                        </a:rPr>
                        <a:t>rednia</a:t>
                      </a:r>
                      <a:endParaRPr lang="pl-PL" sz="20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  <a:ea typeface="Times New Roman"/>
                          <a:cs typeface="TimesNewRoman"/>
                        </a:rPr>
                        <a:t>liczba punkt</a:t>
                      </a:r>
                      <a:r>
                        <a:rPr lang="pl-PL" sz="1400" b="1" dirty="0">
                          <a:latin typeface="+mn-lt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b="1" dirty="0">
                          <a:latin typeface="+mn-lt"/>
                          <a:ea typeface="Times New Roman"/>
                          <a:cs typeface="TimesNewRoman"/>
                        </a:rPr>
                        <a:t>w</a:t>
                      </a:r>
                      <a:endParaRPr lang="pl-PL" sz="2000" dirty="0">
                        <a:latin typeface="+mn-lt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11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900" dirty="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NewRoman"/>
                          <a:ea typeface="Times New Roman"/>
                          <a:cs typeface="TimesNewRoman"/>
                        </a:rPr>
                        <a:t>Nauczyciele </a:t>
                      </a:r>
                      <a:endParaRPr lang="pl-PL" sz="2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90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77769" marR="77769" marT="0" marB="0"/>
                </a:tc>
              </a:tr>
              <a:tr h="411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I.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Satysfakcja z pracy w szkole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4,7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73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II.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Stwarzanie nauczycielom mo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liwo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ci uczestnictwa w 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yciu i pracy szko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y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oraz</a:t>
                      </a:r>
                      <a:r>
                        <a:rPr lang="pl-PL" sz="1400" baseline="0" dirty="0">
                          <a:latin typeface="Times New 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400" baseline="0" dirty="0" smtClean="0">
                          <a:latin typeface="Times New 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wsparcie 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ze strony dyrekcji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4,4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11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III.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Wsparcie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uczni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r>
                        <a:rPr lang="pl-PL" sz="1400" baseline="0" dirty="0" smtClean="0"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ze 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strony nauczycieli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4,5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11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IV.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Podej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cie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uczni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r>
                        <a:rPr lang="pl-PL" sz="1400" baseline="0" dirty="0" smtClean="0">
                          <a:latin typeface="TimesNewRoman"/>
                          <a:ea typeface="Times New Roman"/>
                          <a:cs typeface="TimesNewRoman"/>
                        </a:rPr>
                        <a:t> 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do 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nauki i zachowania na lekcjach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4,2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11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V.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Relacje nauczyciele - nauczyciele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4,0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73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VI.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VI. Uczestnictwo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rodzic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 uczni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r>
                        <a:rPr lang="pl-PL" sz="1400" baseline="0" dirty="0" smtClean="0"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z 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klasy wychowawczej </a:t>
                      </a:r>
                      <a:r>
                        <a:rPr lang="pl-PL" sz="1400" baseline="0" dirty="0" smtClean="0"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 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yciu klasy/szko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y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4,4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11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rednia I-VI</a:t>
                      </a:r>
                      <a:endParaRPr lang="pl-PL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4,37</a:t>
                      </a:r>
                      <a:endParaRPr lang="pl-PL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73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VII.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Poczucie przeci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ąż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enia prac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szkoln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/>
                      </a:r>
                      <a:b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</a:b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i 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stres w pracy 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3,3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  <a:tr h="411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NewRoman"/>
                          <a:ea typeface="Times New Roman"/>
                          <a:cs typeface="TimesNewRoman"/>
                        </a:rPr>
                        <a:t>VIII.</a:t>
                      </a:r>
                      <a:endParaRPr lang="pl-PL" sz="140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Wyst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ę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powanie przemocy i zachowa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ń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 aspo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ecznych w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r</a:t>
                      </a:r>
                      <a:r>
                        <a:rPr lang="pl-PL" sz="1400" dirty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d 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uczni</a:t>
                      </a:r>
                      <a:r>
                        <a:rPr lang="pl-PL" sz="1400" dirty="0" smtClean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400" dirty="0" smtClean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NewRoman"/>
                          <a:ea typeface="Times New Roman"/>
                          <a:cs typeface="TimesNewRoman"/>
                        </a:rPr>
                        <a:t>2,3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7769" marR="77769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NAUCZYCIELE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3966315"/>
              </p:ext>
            </p:extLst>
          </p:nvPr>
        </p:nvGraphicFramePr>
        <p:xfrm>
          <a:off x="1071538" y="1447800"/>
          <a:ext cx="7862912" cy="498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NAUCZYCIELE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322128" cy="4619600"/>
          </a:xfrm>
        </p:spPr>
        <p:txBody>
          <a:bodyPr/>
          <a:lstStyle/>
          <a:p>
            <a:pPr lvl="0">
              <a:spcAft>
                <a:spcPts val="1200"/>
              </a:spcAft>
              <a:buNone/>
            </a:pPr>
            <a:r>
              <a:rPr lang="pl-PL" sz="3200" b="1" dirty="0" smtClean="0"/>
              <a:t>Wnioski:</a:t>
            </a:r>
          </a:p>
          <a:p>
            <a:pPr lvl="0">
              <a:spcAft>
                <a:spcPts val="1200"/>
              </a:spcAft>
            </a:pPr>
            <a:r>
              <a:rPr lang="pl-PL" sz="3200" dirty="0" smtClean="0"/>
              <a:t>Nauczyciele czują  satysfakcję z  pracy </a:t>
            </a:r>
            <a:br>
              <a:rPr lang="pl-PL" sz="3200" dirty="0" smtClean="0"/>
            </a:br>
            <a:r>
              <a:rPr lang="pl-PL" sz="3200" dirty="0" smtClean="0"/>
              <a:t>w swojej szkole.</a:t>
            </a:r>
          </a:p>
          <a:p>
            <a:pPr lvl="0">
              <a:spcAft>
                <a:spcPts val="1200"/>
              </a:spcAft>
            </a:pPr>
            <a:r>
              <a:rPr lang="pl-PL" sz="3200" dirty="0" smtClean="0"/>
              <a:t>Nauczyciele udzielają wszechstronnego wsparcia uczniom, są dla nich życzliwi, traktują ich dobrze i sprawiedliwie.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IV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7327089"/>
              </p:ext>
            </p:extLst>
          </p:nvPr>
        </p:nvGraphicFramePr>
        <p:xfrm>
          <a:off x="323529" y="1447800"/>
          <a:ext cx="8610920" cy="478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057"/>
                <a:gridCol w="5627694"/>
                <a:gridCol w="1842169"/>
              </a:tblGrid>
              <a:tr h="645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0" dirty="0">
                          <a:latin typeface="TimesNewRoman"/>
                          <a:ea typeface="Times New Roman"/>
                          <a:cs typeface="TimesNewRoman"/>
                        </a:rPr>
                        <a:t>Lp.</a:t>
                      </a:r>
                      <a:endParaRPr lang="pl-PL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NewRoman"/>
                          <a:ea typeface="Times New Roman"/>
                          <a:cs typeface="TimesNewRoman"/>
                        </a:rPr>
                        <a:t>Podskale* i badane </a:t>
                      </a:r>
                      <a:r>
                        <a:rPr lang="pl-PL" sz="1200" b="1" dirty="0" smtClean="0">
                          <a:latin typeface="TimesNewRoman"/>
                          <a:ea typeface="Times New Roman"/>
                          <a:cs typeface="TimesNewRoman"/>
                        </a:rPr>
                        <a:t>osoby</a:t>
                      </a:r>
                      <a:endParaRPr lang="pl-PL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200" b="1" dirty="0">
                          <a:latin typeface="TimesNewRoman"/>
                          <a:ea typeface="Times New Roman"/>
                          <a:cs typeface="TimesNewRoman"/>
                        </a:rPr>
                        <a:t>rednia</a:t>
                      </a:r>
                      <a:endParaRPr lang="pl-PL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NewRoman"/>
                          <a:ea typeface="Times New Roman"/>
                          <a:cs typeface="TimesNewRoman"/>
                        </a:rPr>
                        <a:t>liczba punkt</a:t>
                      </a:r>
                      <a:r>
                        <a:rPr lang="pl-PL" sz="1200" b="1" dirty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200" b="1" dirty="0"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endParaRPr lang="pl-PL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3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900" dirty="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NewRoman"/>
                          <a:ea typeface="Times New Roman"/>
                          <a:cs typeface="TimesNewRoman"/>
                        </a:rPr>
                        <a:t>Pracownicy szko</a:t>
                      </a:r>
                      <a:r>
                        <a:rPr lang="pl-PL" sz="1600" b="1" dirty="0"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600" b="1" dirty="0">
                          <a:latin typeface="TimesNewRoman"/>
                          <a:ea typeface="Times New Roman"/>
                          <a:cs typeface="TimesNewRoman"/>
                        </a:rPr>
                        <a:t>y, kt</a:t>
                      </a:r>
                      <a:r>
                        <a:rPr lang="pl-PL" sz="1600" b="1" dirty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600" b="1" dirty="0">
                          <a:latin typeface="TimesNewRoman"/>
                          <a:ea typeface="Times New Roman"/>
                          <a:cs typeface="TimesNewRoman"/>
                        </a:rPr>
                        <a:t>rzy nie s</a:t>
                      </a:r>
                      <a:r>
                        <a:rPr lang="pl-PL" sz="1600" b="1" dirty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600" b="1" dirty="0">
                          <a:latin typeface="TimesNewRoman"/>
                          <a:ea typeface="Times New Roman"/>
                          <a:cs typeface="TimesNewRoman"/>
                        </a:rPr>
                        <a:t> nauczycielami </a:t>
                      </a:r>
                      <a:endParaRPr lang="pl-PL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90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68580" marR="68580" marT="0" marB="0"/>
                </a:tc>
              </a:tr>
              <a:tr h="688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I.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 Satysfakcja z pracy w szkole oraz wsparcie </a:t>
                      </a: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/>
                      </a:r>
                      <a:b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</a:b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>ze 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strony </a:t>
                      </a: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>dyrekcji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4,4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2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II.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Stwarzanie pracownikom, kt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rzy nie s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 nauczycielami, mo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liwo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ci uczestnictwa </a:t>
                      </a: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/>
                      </a:r>
                      <a:b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</a:b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>w 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yciu i pracy szko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y 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3,6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8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latin typeface="TimesNewRoman"/>
                          <a:ea typeface="Times New Roman"/>
                          <a:cs typeface="TimesNewRoman"/>
                        </a:rPr>
                        <a:t>III.</a:t>
                      </a:r>
                      <a:endParaRPr lang="pl-PL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 Relacje mi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ę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dzy pracownikami, </a:t>
                      </a: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>którzy 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nie s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 nauczycielami 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4,4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8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latin typeface="TimesNewRoman"/>
                          <a:ea typeface="Times New Roman"/>
                          <a:cs typeface="TimesNewRoman"/>
                        </a:rPr>
                        <a:t>IV.</a:t>
                      </a:r>
                      <a:endParaRPr lang="pl-PL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Stosunek </a:t>
                      </a: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>uczni</a:t>
                      </a:r>
                      <a:r>
                        <a:rPr lang="pl-PL" sz="1600" dirty="0" smtClean="0">
                          <a:latin typeface="TimesNewRoman"/>
                          <a:ea typeface="TimesNewRoman"/>
                          <a:cs typeface="TimesNewRoman"/>
                        </a:rPr>
                        <a:t>ów</a:t>
                      </a:r>
                      <a:r>
                        <a:rPr lang="pl-PL" sz="1600" baseline="0" dirty="0" smtClean="0">
                          <a:latin typeface="TimesNewRoman"/>
                          <a:ea typeface="TimesNewRoman"/>
                          <a:cs typeface="TimesNewRoman"/>
                        </a:rPr>
                        <a:t> </a:t>
                      </a: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>do pracownik</a:t>
                      </a:r>
                      <a:r>
                        <a:rPr lang="pl-PL" sz="1600" dirty="0" smtClean="0">
                          <a:latin typeface="TimesNewRoman"/>
                          <a:ea typeface="TimesNewRoman"/>
                          <a:cs typeface="TimesNewRoman"/>
                        </a:rPr>
                        <a:t>ów</a:t>
                      </a:r>
                      <a:r>
                        <a:rPr lang="pl-PL" sz="1600" dirty="0" smtClean="0">
                          <a:latin typeface="TimesNewRoman"/>
                          <a:ea typeface="Times New Roman"/>
                          <a:cs typeface="TimesNewRoman"/>
                        </a:rPr>
                        <a:t>, 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kt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rzy nie s</a:t>
                      </a:r>
                      <a:r>
                        <a:rPr lang="pl-PL" sz="1600" dirty="0"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 nauczycielami 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NewRoman"/>
                          <a:ea typeface="Times New Roman"/>
                          <a:cs typeface="TimesNewRoman"/>
                        </a:rPr>
                        <a:t>4,1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3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600"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rednia </a:t>
                      </a:r>
                      <a:r>
                        <a:rPr lang="pl-PL" sz="1600" b="1" dirty="0" smtClean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I - IV</a:t>
                      </a:r>
                      <a:endParaRPr lang="pl-PL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4,15</a:t>
                      </a:r>
                      <a:endParaRPr lang="pl-PL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825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PRACOWNICY NIEPEDAGOGICZNI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0324139"/>
              </p:ext>
            </p:extLst>
          </p:nvPr>
        </p:nvGraphicFramePr>
        <p:xfrm>
          <a:off x="323528" y="1447800"/>
          <a:ext cx="8610922" cy="4981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PRACOWNICY NIEPEDAGOGICZNI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l-PL" dirty="0" smtClean="0"/>
          </a:p>
          <a:p>
            <a:pPr lvl="0">
              <a:buNone/>
            </a:pPr>
            <a:r>
              <a:rPr lang="pl-PL" sz="3200" b="1" u="sng" dirty="0" smtClean="0">
                <a:solidFill>
                  <a:schemeClr val="tx2"/>
                </a:solidFill>
              </a:rPr>
              <a:t>Wnioski:</a:t>
            </a:r>
          </a:p>
          <a:p>
            <a:pPr lvl="0"/>
            <a:r>
              <a:rPr lang="pl-PL" sz="3200" dirty="0" smtClean="0">
                <a:solidFill>
                  <a:schemeClr val="tx2"/>
                </a:solidFill>
              </a:rPr>
              <a:t>Pracownicy, którzy nie są nauczycielami czują  satysfakcję z pracy w szkole. </a:t>
            </a:r>
            <a:br>
              <a:rPr lang="pl-PL" sz="3200" dirty="0" smtClean="0">
                <a:solidFill>
                  <a:schemeClr val="tx2"/>
                </a:solidFill>
              </a:rPr>
            </a:br>
            <a:r>
              <a:rPr lang="pl-PL" sz="3200" dirty="0" smtClean="0">
                <a:solidFill>
                  <a:schemeClr val="tx2"/>
                </a:solidFill>
              </a:rPr>
              <a:t>Podkreślają fakt, że otrzymują wsparcie ze strony dyrekcji.</a:t>
            </a:r>
          </a:p>
          <a:p>
            <a:pPr>
              <a:buNone/>
            </a:pPr>
            <a:endParaRPr lang="pl-PL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IV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22627005"/>
              </p:ext>
            </p:extLst>
          </p:nvPr>
        </p:nvGraphicFramePr>
        <p:xfrm>
          <a:off x="323528" y="1844824"/>
          <a:ext cx="8568952" cy="3976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822"/>
                <a:gridCol w="6139961"/>
                <a:gridCol w="1512169"/>
              </a:tblGrid>
              <a:tr h="460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Lp.</a:t>
                      </a:r>
                      <a:endParaRPr lang="pl-PL" sz="1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Podskale* i badane </a:t>
                      </a:r>
                      <a:r>
                        <a:rPr lang="pl-PL" sz="1200" b="1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osoby</a:t>
                      </a:r>
                      <a:endParaRPr lang="pl-PL" sz="1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200" b="1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rednia</a:t>
                      </a:r>
                      <a:endParaRPr lang="pl-PL" sz="1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liczba punkt</a:t>
                      </a:r>
                      <a:r>
                        <a:rPr lang="pl-PL" sz="1200" b="1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200" b="1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endParaRPr lang="pl-PL" sz="18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chemeClr val="tx2"/>
                        </a:solidFill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Rodzice </a:t>
                      </a:r>
                      <a:endParaRPr lang="pl-PL" sz="3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chemeClr val="tx2"/>
                        </a:solidFill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68580" marR="68580" marT="0" marB="0"/>
                </a:tc>
              </a:tr>
              <a:tr h="43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I.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Satysfakcja ze szko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y dziecka 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4,4</a:t>
                      </a:r>
                      <a:endParaRPr lang="pl-PL" sz="16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II.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Stwarzanie rodzicom mo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liwo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ci uczestnictwa w 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yciu klasy/szko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y 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4,5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III.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Wsparcie 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uczni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r>
                        <a:rPr lang="pl-PL" sz="1600" baseline="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ze 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strony nauczycieli 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4,4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IV.</a:t>
                      </a:r>
                      <a:endParaRPr lang="pl-PL" sz="16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Uczestnictwo 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rodzic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r>
                        <a:rPr lang="pl-PL" sz="1600" baseline="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w 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ż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yciu i pracy klasy/szko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ł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y 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3,9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V.</a:t>
                      </a:r>
                      <a:endParaRPr lang="pl-PL" sz="16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Wsparcie dla 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rodzic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ó</a:t>
                      </a:r>
                      <a:r>
                        <a:rPr lang="pl-PL" sz="160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w</a:t>
                      </a:r>
                      <a:r>
                        <a:rPr lang="pl-PL" sz="1600" baseline="0" dirty="0" smtClean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 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4,4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600">
                        <a:solidFill>
                          <a:schemeClr val="tx2"/>
                        </a:solidFill>
                        <a:latin typeface="TimesNewRoman"/>
                        <a:ea typeface="Times New Roman"/>
                        <a:cs typeface="TimesNew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ś</a:t>
                      </a: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rednia I-V</a:t>
                      </a:r>
                      <a:endParaRPr lang="pl-PL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C00000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4,31</a:t>
                      </a:r>
                      <a:endParaRPr lang="pl-PL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VI.</a:t>
                      </a:r>
                      <a:endParaRPr lang="pl-PL" sz="160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Przeci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ąż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enie dziecka prac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 szkoln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NewRoman"/>
                          <a:cs typeface="TimesNewRoman"/>
                        </a:rPr>
                        <a:t>ą</a:t>
                      </a: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 i stres w szkole 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2"/>
                          </a:solidFill>
                          <a:latin typeface="TimesNewRoman"/>
                          <a:ea typeface="Times New Roman"/>
                          <a:cs typeface="TimesNewRoman"/>
                        </a:rPr>
                        <a:t>2,0</a:t>
                      </a:r>
                      <a:endParaRPr lang="pl-PL" sz="1600" dirty="0">
                        <a:solidFill>
                          <a:schemeClr val="tx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80120"/>
          </a:xfrm>
        </p:spPr>
        <p:txBody>
          <a:bodyPr>
            <a:normAutofit/>
          </a:bodyPr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</a:t>
            </a: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pl-PL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7818569"/>
              </p:ext>
            </p:extLst>
          </p:nvPr>
        </p:nvGraphicFramePr>
        <p:xfrm>
          <a:off x="395536" y="1628800"/>
          <a:ext cx="8352928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403"/>
                <a:gridCol w="2923525"/>
              </a:tblGrid>
              <a:tr h="958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Arial"/>
                          <a:ea typeface="Times New Roman"/>
                          <a:cs typeface="Times New Roman"/>
                        </a:rPr>
                        <a:t>Wymiar</a:t>
                      </a:r>
                      <a:endParaRPr lang="pl-PL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Arial"/>
                          <a:ea typeface="Times New Roman"/>
                          <a:cs typeface="Times New Roman"/>
                        </a:rPr>
                        <a:t>Średnia liczba punktów</a:t>
                      </a:r>
                      <a:endParaRPr lang="pl-PL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178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+mj-lt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pl-PL" sz="1800" b="0" dirty="0">
                          <a:latin typeface="+mj-lt"/>
                          <a:ea typeface="Times New Roman"/>
                          <a:cs typeface="Times New Roman"/>
                        </a:rPr>
                        <a:t> - Upowszechnianie koncepcji szkoły promującej zdrowie i znajomość </a:t>
                      </a:r>
                      <a:r>
                        <a:rPr lang="pl-PL" sz="1800" b="0" dirty="0" smtClean="0">
                          <a:latin typeface="+mj-lt"/>
                          <a:ea typeface="Times New Roman"/>
                          <a:cs typeface="Times New Roman"/>
                        </a:rPr>
                        <a:t>tej koncepcji w</a:t>
                      </a:r>
                      <a:r>
                        <a:rPr lang="pl-PL" sz="1800" b="0" baseline="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800" b="0" dirty="0" smtClean="0">
                          <a:latin typeface="+mj-lt"/>
                          <a:ea typeface="Times New Roman"/>
                          <a:cs typeface="Times New Roman"/>
                        </a:rPr>
                        <a:t>społeczności </a:t>
                      </a:r>
                      <a:r>
                        <a:rPr lang="pl-PL" sz="1800" b="0" dirty="0">
                          <a:latin typeface="+mj-lt"/>
                          <a:ea typeface="Times New Roman"/>
                          <a:cs typeface="Times New Roman"/>
                        </a:rPr>
                        <a:t>szkolnej </a:t>
                      </a:r>
                      <a:r>
                        <a:rPr lang="pl-PL" sz="1800" b="0" dirty="0" smtClean="0">
                          <a:latin typeface="+mj-lt"/>
                          <a:ea typeface="Times New Roman"/>
                          <a:cs typeface="Times New Roman"/>
                        </a:rPr>
                        <a:t>i lokalnej</a:t>
                      </a:r>
                      <a:endParaRPr lang="pl-PL" sz="1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Arial"/>
                          <a:ea typeface="Times New Roman"/>
                          <a:cs typeface="Times New Roman"/>
                        </a:rPr>
                        <a:t>4,4</a:t>
                      </a:r>
                      <a:endParaRPr lang="pl-PL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351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+mj-lt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pl-PL" sz="1800" b="0" dirty="0">
                          <a:latin typeface="+mj-lt"/>
                          <a:ea typeface="Times New Roman"/>
                          <a:cs typeface="Times New Roman"/>
                        </a:rPr>
                        <a:t> - Zrozumienie i akceptacja koncepcji szkoły promującej zdrowie w społeczności </a:t>
                      </a:r>
                      <a:r>
                        <a:rPr lang="pl-PL" sz="1800" b="0" dirty="0" smtClean="0">
                          <a:latin typeface="+mj-lt"/>
                          <a:ea typeface="Times New Roman"/>
                          <a:cs typeface="Times New Roman"/>
                        </a:rPr>
                        <a:t>szkolnej</a:t>
                      </a:r>
                      <a:endParaRPr lang="pl-PL" sz="18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latin typeface="Arial"/>
                          <a:ea typeface="Times New Roman"/>
                          <a:cs typeface="Times New Roman"/>
                        </a:rPr>
                        <a:t>4,25</a:t>
                      </a:r>
                      <a:endParaRPr lang="pl-PL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9678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Ocena łączna </a:t>
                      </a:r>
                      <a:endParaRPr lang="pl-PL" sz="180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4,32</a:t>
                      </a:r>
                      <a:endParaRPr lang="pl-PL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RODZICE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3608014"/>
              </p:ext>
            </p:extLst>
          </p:nvPr>
        </p:nvGraphicFramePr>
        <p:xfrm>
          <a:off x="395536" y="1412776"/>
          <a:ext cx="842493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RODZICE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tx2"/>
                </a:solidFill>
              </a:rPr>
              <a:t>Wnioski:</a:t>
            </a:r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357290" y="1752890"/>
            <a:ext cx="70008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NewRoman"/>
              </a:rPr>
              <a:t>Rodzice mają stwarzane mo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NewRoman"/>
                <a:cs typeface="TimesNewRoman"/>
              </a:rPr>
              <a:t>ż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NewRoman"/>
              </a:rPr>
              <a:t>liwo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NewRoman"/>
                <a:cs typeface="TimesNewRoman"/>
              </a:rPr>
              <a:t>ś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NewRoman"/>
              </a:rPr>
              <a:t>ci uczestnictwa w 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NewRoman"/>
                <a:cs typeface="TimesNewRoman"/>
              </a:rPr>
              <a:t>ż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NewRoman"/>
              </a:rPr>
              <a:t>yciu  klasy i szko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NewRoman"/>
                <a:cs typeface="TimesNewRoman"/>
              </a:rPr>
              <a:t>ł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NewRoman"/>
              </a:rPr>
              <a:t>y, </a:t>
            </a:r>
            <a:b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NewRoman"/>
              </a:rPr>
            </a:b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 New Roman" pitchFamily="18" charset="0"/>
                <a:cs typeface="TimesNewRoman"/>
              </a:rPr>
              <a:t>ale nie wszyscy z nich korzystaj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ea typeface="TimesNewRoman"/>
                <a:cs typeface="TimesNewRoman"/>
              </a:rPr>
              <a:t>ą</a:t>
            </a: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NewRoman"/>
              </a:rPr>
              <a:t>.</a:t>
            </a:r>
            <a:endParaRPr kumimoji="0" lang="pl-P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2204864"/>
            <a:ext cx="8503920" cy="3894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tx2"/>
                </a:solidFill>
              </a:rPr>
              <a:t>Problemy priorytetowe wymagające rozwiązania:</a:t>
            </a:r>
            <a:endParaRPr lang="pl-PL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pl-PL" dirty="0" smtClean="0">
              <a:solidFill>
                <a:schemeClr val="tx2"/>
              </a:solidFill>
            </a:endParaRPr>
          </a:p>
          <a:p>
            <a:pPr lvl="0"/>
            <a:r>
              <a:rPr lang="pl-PL" dirty="0" smtClean="0">
                <a:solidFill>
                  <a:schemeClr val="tx2"/>
                </a:solidFill>
              </a:rPr>
              <a:t>Stworzenie pracownikom, którzy nie są nauczycielami możliwość uczestnictwa w życiu i pracy szkoły.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V</a:t>
            </a:r>
            <a:endParaRPr lang="pl-PL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662736" cy="425422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20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rPr>
              <a:t>Szkoła promująca zdrowie </a:t>
            </a:r>
            <a:br>
              <a:rPr lang="pl-PL" sz="320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rPr>
            </a:br>
            <a:r>
              <a:rPr lang="pl-PL" sz="320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rPr>
              <a:t>tworzy środowisko fizyczne sprzyjające zdrowiu, </a:t>
            </a:r>
            <a:br>
              <a:rPr lang="pl-PL" sz="320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rPr>
            </a:br>
            <a:r>
              <a:rPr lang="pl-PL" sz="320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rPr>
              <a:t>bezpieczeństwu i dobremu samopoczuciu </a:t>
            </a:r>
            <a:br>
              <a:rPr lang="pl-PL" sz="320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rPr>
            </a:br>
            <a:r>
              <a:rPr lang="pl-PL" sz="3200" b="1" dirty="0" smtClean="0">
                <a:ln w="12700">
                  <a:noFill/>
                  <a:prstDash val="solid"/>
                </a:ln>
                <a:solidFill>
                  <a:schemeClr val="tx2"/>
                </a:solidFill>
              </a:rPr>
              <a:t>uczniów i pracowników</a:t>
            </a:r>
            <a:r>
              <a:rPr lang="pl-PL" sz="3200" dirty="0" smtClean="0">
                <a:solidFill>
                  <a:schemeClr val="tx2"/>
                </a:solidFill>
              </a:rPr>
              <a:t>.</a:t>
            </a:r>
            <a:endParaRPr lang="pl-PL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V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5023300"/>
              </p:ext>
            </p:extLst>
          </p:nvPr>
        </p:nvGraphicFramePr>
        <p:xfrm>
          <a:off x="323528" y="1643050"/>
          <a:ext cx="8463314" cy="446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/>
                <a:gridCol w="1766570"/>
              </a:tblGrid>
              <a:tr h="447689"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wymiar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6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Średnia liczba punktów</a:t>
                      </a:r>
                    </a:p>
                  </a:txBody>
                  <a:tcPr marL="0" marR="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I. Budynek i teren szkoły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4,5</a:t>
                      </a:r>
                    </a:p>
                  </a:txBody>
                  <a:tcPr marL="0" marR="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II. Warunki sanitarne, czystość i estetyka pomieszczeń.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L="0" marR="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III</a:t>
                      </a:r>
                      <a:r>
                        <a:rPr lang="pl-PL" sz="1800" b="0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. Mikroklimat</a:t>
                      </a:r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, oświetlenie, ochrona przed hałasem.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3,9</a:t>
                      </a:r>
                    </a:p>
                  </a:txBody>
                  <a:tcPr marL="0" marR="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IV. Meble dla uczniów i nauczycieli.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4,2</a:t>
                      </a:r>
                    </a:p>
                  </a:txBody>
                  <a:tcPr marL="0" marR="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V. Organizacja lekcji i przerw międzylekcyjnych.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 smtClean="0">
                          <a:solidFill>
                            <a:schemeClr val="tx2"/>
                          </a:solidFill>
                          <a:latin typeface="+mn-lt"/>
                        </a:rPr>
                        <a:t>4,0</a:t>
                      </a:r>
                      <a:endParaRPr lang="pl-PL" sz="2000" b="1" i="0" u="none" strike="noStrik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VI. Warunki i organizacja zajęć ruchowych.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4,6</a:t>
                      </a:r>
                    </a:p>
                  </a:txBody>
                  <a:tcPr marL="0" marR="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>
                          <a:solidFill>
                            <a:schemeClr val="tx2"/>
                          </a:solidFill>
                          <a:latin typeface="+mn-lt"/>
                        </a:rPr>
                        <a:t>VII. Organizacja posiłków i dostępność napojów dla uczniów.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L="0" marR="0" marT="0" marB="0" anchor="ctr"/>
                </a:tc>
              </a:tr>
              <a:tr h="503650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0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VIII. Zabezpieczenia przed wypadkami, urazami i dostępność pierwszej pomocy.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chemeClr val="tx2"/>
                          </a:solidFill>
                          <a:latin typeface="+mn-lt"/>
                        </a:rPr>
                        <a:t>4,9</a:t>
                      </a:r>
                    </a:p>
                  </a:txBody>
                  <a:tcPr marL="0" marR="0" marT="0" marB="0" anchor="ctr"/>
                </a:tc>
              </a:tr>
              <a:tr h="428362">
                <a:tc>
                  <a:txBody>
                    <a:bodyPr/>
                    <a:lstStyle/>
                    <a:p>
                      <a:pPr algn="r" fontAlgn="t"/>
                      <a:r>
                        <a:rPr lang="pl-PL" sz="16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Średnia liczba punktów łącznie: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1" i="0" u="none" strike="noStrike" dirty="0">
                          <a:solidFill>
                            <a:srgbClr val="C00000"/>
                          </a:solidFill>
                          <a:latin typeface="+mn-lt"/>
                        </a:rPr>
                        <a:t>4,36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V</a:t>
            </a:r>
            <a:endParaRPr lang="pl-P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08920"/>
            <a:ext cx="8754176" cy="2220278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r>
              <a:rPr lang="pl-P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/>
            </a:r>
            <a:br>
              <a:rPr lang="pl-P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</a:br>
            <a:endParaRPr lang="pl-PL" sz="6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272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10160" cy="48006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pl-P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Budynek i teren szkoły</a:t>
            </a:r>
            <a:r>
              <a:rPr lang="pl-PL" b="1" u="sng" dirty="0" smtClean="0"/>
              <a:t>.</a:t>
            </a:r>
          </a:p>
          <a:p>
            <a:pPr marL="0" lvl="0" indent="0">
              <a:buNone/>
            </a:pPr>
            <a:r>
              <a:rPr lang="pl-PL" dirty="0" smtClean="0"/>
              <a:t>     Budynek szkoły i jego pomieszczenia są w dobrym stanie technicznym. Na każdego ucznia przypada 21.5 </a:t>
            </a:r>
            <a:r>
              <a:rPr lang="pl-PL" dirty="0" err="1" smtClean="0"/>
              <a:t>m²</a:t>
            </a:r>
            <a:r>
              <a:rPr lang="pl-PL" dirty="0" smtClean="0"/>
              <a:t> powierzchni użytkowej. W pobliżu szkoły nie występują ruchliwe trakty komunikacyjne lub inne źródła hałasu. Teren szkoły jest ogrodzony.  W szkole znajduje się plac zabaw dla dzieci, boiska sportowe, teren zielony. Teren szkoły jest jej wizytówką. </a:t>
            </a:r>
            <a:br>
              <a:rPr lang="pl-PL" dirty="0" smtClean="0"/>
            </a:br>
            <a:r>
              <a:rPr lang="pl-PL" dirty="0" smtClean="0"/>
              <a:t>W okresie wakacyjnym rozpocznie się budowa miasteczka ruchu drogowego. Czynione są starania o pozyskanie środków na odnowienie elewacji zewnętrznej budynku szkoły. </a:t>
            </a:r>
            <a:br>
              <a:rPr lang="pl-PL" dirty="0" smtClean="0"/>
            </a:br>
            <a:r>
              <a:rPr lang="pl-PL" dirty="0" smtClean="0"/>
              <a:t>Szkoła posiada podjazd dla uczniów niepełnosprawnych ruchowo. Powierzchnia i wyposażenie pokoju nauczycielskiego sprzyjają zarówno pracy, jak i odpoczynkowi nauczycieli.</a:t>
            </a:r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10160" cy="48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l-PL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sanitarne, czystość i estetyka pomieszczeń.</a:t>
            </a:r>
          </a:p>
          <a:p>
            <a:pPr marL="0" indent="0">
              <a:lnSpc>
                <a:spcPts val="4500"/>
              </a:lnSpc>
              <a:buNone/>
            </a:pPr>
            <a:r>
              <a:rPr lang="pl-PL" sz="2600" dirty="0" smtClean="0"/>
              <a:t>W szkole toalety są w dobrym stanie technicznym </a:t>
            </a:r>
            <a:br>
              <a:rPr lang="pl-PL" sz="2600" dirty="0" smtClean="0"/>
            </a:br>
            <a:r>
              <a:rPr lang="pl-PL" sz="2600" dirty="0" smtClean="0"/>
              <a:t>i higienicznym. Liczba oczek ustępowych jest adekwatna do liczby uczniów. Kabiny zamykane są od wewnątrz. </a:t>
            </a:r>
            <a:br>
              <a:rPr lang="pl-PL" sz="2600" dirty="0" smtClean="0"/>
            </a:br>
            <a:r>
              <a:rPr lang="pl-PL" sz="2600" dirty="0" smtClean="0"/>
              <a:t>W toaletach dostępny jest papier toaletowy, mydło </a:t>
            </a:r>
            <a:br>
              <a:rPr lang="pl-PL" sz="2600" dirty="0" smtClean="0"/>
            </a:br>
            <a:r>
              <a:rPr lang="pl-PL" sz="2600" dirty="0" smtClean="0"/>
              <a:t>i ręczniki papierowe. Odpady i śmieci z toalet usuwane są na bieżąco. Korytarze są czyste, estetyczne </a:t>
            </a:r>
            <a:br>
              <a:rPr lang="pl-PL" sz="2600" dirty="0" smtClean="0"/>
            </a:br>
            <a:r>
              <a:rPr lang="pl-PL" sz="2600" dirty="0" smtClean="0"/>
              <a:t>i barwne. Większość uczniów dba o porządek w szkole.</a:t>
            </a:r>
          </a:p>
          <a:p>
            <a:pPr>
              <a:lnSpc>
                <a:spcPts val="4500"/>
              </a:lnSpc>
              <a:buNone/>
            </a:pPr>
            <a:endParaRPr lang="pl-PL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610160" cy="468052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pl-PL" sz="3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Mikroklimat, oświetlenie, ochrona przed hałasem.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pl-PL" sz="2600" dirty="0" smtClean="0"/>
              <a:t>Pomieszczenia dydaktyczne są systematycznie wietrzone. </a:t>
            </a:r>
            <a:br>
              <a:rPr lang="pl-PL" sz="2600" dirty="0" smtClean="0"/>
            </a:br>
            <a:r>
              <a:rPr lang="pl-PL" sz="2600" dirty="0" smtClean="0"/>
              <a:t>W budynku znajdują się szatnie. W szkole respektowany jest zakaz palenia tytoniu. Temperatura w salach lekcyjnych i na korytarzach odpowiada obowiązującym normom. </a:t>
            </a:r>
            <a:br>
              <a:rPr lang="pl-PL" sz="2600" dirty="0" smtClean="0"/>
            </a:br>
            <a:r>
              <a:rPr lang="pl-PL" sz="2600" dirty="0" smtClean="0"/>
              <a:t>W bieżącym roku kalendarzowym zakończona zostanie wymiana okien </a:t>
            </a:r>
            <a:br>
              <a:rPr lang="pl-PL" sz="2600" dirty="0" smtClean="0"/>
            </a:br>
            <a:r>
              <a:rPr lang="pl-PL" sz="2600" dirty="0" smtClean="0"/>
              <a:t>w części przeznaczonej do nauki uczniów klas gimnazjalnych. Sale lekcyjne są jasne, oświetlone zgodnie z normami. Są w nich duże okna skutecznie chroniące przed hałasem, wyposażone w rolety przeciwsłoneczne.</a:t>
            </a:r>
            <a:br>
              <a:rPr lang="pl-PL" sz="2600" dirty="0" smtClean="0"/>
            </a:br>
            <a:r>
              <a:rPr lang="pl-PL" sz="2600" dirty="0" smtClean="0"/>
              <a:t>W szkole opracowywany jest program edukacji uczniów w zakresie poszanowania ciszy w miejscach publicznych (do realizacji w roku szkolnym 2013/2014).</a:t>
            </a:r>
          </a:p>
          <a:p>
            <a:pPr>
              <a:buNone/>
            </a:pPr>
            <a:endParaRPr lang="pl-PL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</a:t>
            </a:r>
            <a:endParaRPr lang="pl-PL" sz="32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4224319"/>
              </p:ext>
            </p:extLst>
          </p:nvPr>
        </p:nvGraphicFramePr>
        <p:xfrm>
          <a:off x="755576" y="1628800"/>
          <a:ext cx="774665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82168" cy="486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b="1" u="sng" dirty="0" smtClean="0">
                <a:solidFill>
                  <a:schemeClr val="tx2"/>
                </a:solidFill>
              </a:rPr>
              <a:t>Wyposażenie w meble dla uczniów i nauczycieli.</a:t>
            </a:r>
          </a:p>
          <a:p>
            <a:pPr marL="0" indent="0">
              <a:buNone/>
            </a:pPr>
            <a:endParaRPr lang="pl-PL" sz="15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l-PL" sz="2400" dirty="0" smtClean="0">
                <a:solidFill>
                  <a:schemeClr val="tx2"/>
                </a:solidFill>
              </a:rPr>
              <a:t>Stoliki i krzesła dla uczniów są w dobrym stanie technicznym. Ich wysokość odpowiada obowiązującym normom. Meble pod względem wysokości  zostały zróżnicowane za pomocą kolorów. Uczniowie pracują przy stolikach wyznaczonych na stałe. Krzesła dla nauczycieli zarówno w salach lekcyjnych jak i pokoju nauczycielskim zapewniają komfort pracy. Uczniowie klas I etapu edukacji  mają możliwość pozostawiania przyborów i podręczników w salach lekcyjnych. Uczniowie II etapu edukacji mają możliwość pozostawiania w salach lekcyjnych pozostawiania swoich prac i przyborów. </a:t>
            </a:r>
          </a:p>
          <a:p>
            <a:pPr marL="0" indent="0">
              <a:buNone/>
            </a:pPr>
            <a:endParaRPr lang="pl-P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610160" cy="480060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None/>
            </a:pPr>
            <a:r>
              <a:rPr lang="pl-P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 lekcji i przerw międzylekcyjnych</a:t>
            </a:r>
            <a:r>
              <a:rPr lang="pl-PL" u="sng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Każdy oddział rozpoczyna i kończy lekcje o stałych porach. Plan lekcji  w ciągu dnia uwzględnia równomierny rozkład zajęć pod względem ich liczby    i skali trudności. W szkole zaplanowane są dwie długie przerwy po 20 minut każda umożliwiające spożycie drugiego śniadania lub obiadu.  </a:t>
            </a:r>
            <a:br>
              <a:rPr lang="pl-PL" sz="2400" dirty="0" smtClean="0"/>
            </a:br>
            <a:r>
              <a:rPr lang="pl-PL" sz="2400" dirty="0" smtClean="0"/>
              <a:t>W klasach I-III uczniowie mają organizowane zajęcia rekreacyjne w zależności od potrzeb.  Uczniowie II etapu edukacji mają organizowane ćwiczenia śródlekcyjne. W czasie przerw nauczyciele pełnią dyżury na terenie szkoły. Wyjścia uczniów poza budynek szkoły odbywają się pod kontrolą nauczycieli.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682168" cy="4475584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None/>
            </a:pPr>
            <a:r>
              <a:rPr lang="pl-PL" b="1" u="sng" dirty="0" smtClean="0">
                <a:solidFill>
                  <a:schemeClr val="tx2"/>
                </a:solidFill>
              </a:rPr>
              <a:t>Warunki i organizacja zajęć ruchowych.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2"/>
                </a:solidFill>
              </a:rPr>
              <a:t>Szkoła stwarza bardzo dobre warunki do organizacji zajęć ruchowych. Istnieje hala widowiskowo-sportowa, sala sportowa, salka gimnastyczna, siłownia, sala do gry w tenisa stołowego, sala gimnastyki korekcyjnej. Boisko typu „Orlik” umożliwia prowadzenie zajęć na świeżym powietrzu. Szatnie w obiekcie sportowym wyposażone są w toalety i natryski. Różnorodność proponowanych zajęć pozwala na rozwijanie zainteresowań uczniów.  W szkole tworzone są klasy sportowe. Zarówno nauczyciele, jak i rodzice mają możliwość bezpłatnego korzystania z obiektów sportowych. 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82168" cy="5005536"/>
          </a:xfrm>
        </p:spPr>
        <p:txBody>
          <a:bodyPr>
            <a:normAutofit fontScale="62500" lnSpcReduction="20000"/>
          </a:bodyPr>
          <a:lstStyle/>
          <a:p>
            <a:pPr lvl="0">
              <a:spcAft>
                <a:spcPts val="1200"/>
              </a:spcAft>
              <a:buNone/>
            </a:pPr>
            <a:r>
              <a:rPr lang="pl-PL" sz="4400" b="1" u="sng" dirty="0" smtClean="0">
                <a:solidFill>
                  <a:schemeClr val="tx2"/>
                </a:solidFill>
              </a:rPr>
              <a:t>Organizacja posiłków i dostępność napojów dla uczniów.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l-PL" sz="3200" dirty="0" smtClean="0">
                <a:solidFill>
                  <a:schemeClr val="tx2"/>
                </a:solidFill>
              </a:rPr>
              <a:t>Wszyscy zainteresowani uczniowie i nauczyciele mają możliwość spożywania z obiadów.  Organizowane są obiady dla uczniów z rodzin  mających trudną sytuację materialną. Nauczyciele kontrolują spożywanie drugiego śniadania przez uczniów, poruszają tę kwestię na zebraniach rodziców. Uczniowie I etapu edukacji otrzymują owoce w ramach programu „Pomoce w szkole” oraz mleko w ramach programu „ Mleko z klasą”. Uczniowie II etapu edukacji spożywają mleko w ramach w/</a:t>
            </a:r>
            <a:r>
              <a:rPr lang="pl-PL" sz="3200" dirty="0" err="1" smtClean="0">
                <a:solidFill>
                  <a:schemeClr val="tx2"/>
                </a:solidFill>
              </a:rPr>
              <a:t>w</a:t>
            </a:r>
            <a:r>
              <a:rPr lang="pl-PL" sz="3200" dirty="0" smtClean="0">
                <a:solidFill>
                  <a:schemeClr val="tx2"/>
                </a:solidFill>
              </a:rPr>
              <a:t> programu. Dyrekcja szkoły kontroluje asortyment produktów sprzedawanych w sklepiku szkolnym</a:t>
            </a:r>
            <a:r>
              <a:rPr lang="pl-PL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682168" cy="4896544"/>
          </a:xfrm>
        </p:spPr>
        <p:txBody>
          <a:bodyPr>
            <a:noAutofit/>
          </a:bodyPr>
          <a:lstStyle/>
          <a:p>
            <a:pPr lvl="0">
              <a:buFont typeface="Wingdings 2"/>
              <a:buNone/>
            </a:pPr>
            <a:r>
              <a:rPr lang="pl-PL" sz="2000" b="1" u="sng" dirty="0" smtClean="0"/>
              <a:t>Zabezpieczenie przed wypadkami i urazami oraz dostępność pierwszej pomocy.</a:t>
            </a:r>
          </a:p>
          <a:p>
            <a:pPr marL="0" indent="0">
              <a:buNone/>
            </a:pPr>
            <a:r>
              <a:rPr lang="pl-PL" sz="2000" dirty="0" smtClean="0"/>
              <a:t>Teren szkoły jest ogrodzony, a obiekty i urządzenia znajdujące się w budynku są odpowiednio zabezpieczone, co potwierdzają protokoły okresowych przeglądów technicznych obiektu. Nauczyciele oraz pozostali pracownicy szkoły pełnią dyżury w czasie przerw, na bieżąco kontrolują stan urządzeń sportowych, na korytarzach </a:t>
            </a:r>
            <a:br>
              <a:rPr lang="pl-PL" sz="2000" dirty="0" smtClean="0"/>
            </a:br>
            <a:r>
              <a:rPr lang="pl-PL" sz="2000" dirty="0" smtClean="0"/>
              <a:t>i w salach lekcyjnych. Analiza warunków bezpieczeństwa uczniów oraz częstotliwości i przyczyn wypadków dokonywana jest dwa razy w roku szkolnym. Prowadzona jest edukacja uczniów dla bezpieczeństwa poprzez realizację projektów edukacyjnych. Dokonuje się diagnozy występowania przemocy wśród uczniów na terenie szkoły i podejmuje się działania profilaktyczne. Wszyscy pracownicy szkoły zostali przeszkoleni w zakresie udzielania pierwszej pomocy </a:t>
            </a:r>
            <a:r>
              <a:rPr lang="pl-PL" sz="2000" dirty="0" err="1" smtClean="0"/>
              <a:t>przedmedycznej</a:t>
            </a:r>
            <a:r>
              <a:rPr lang="pl-PL" sz="2000" dirty="0" smtClean="0"/>
              <a:t>.  Pielęgniarka szkolna ma stałe godziny pracy. W szkole znajduje się gabinet stomatologiczny.  W salach lekcyjnych znajdują się odpowiednio wyposażone apteczki pierwszej pomocy. </a:t>
            </a:r>
            <a:br>
              <a:rPr lang="pl-PL" sz="2000" dirty="0" smtClean="0"/>
            </a:br>
            <a:r>
              <a:rPr lang="pl-PL" sz="2000" dirty="0" smtClean="0"/>
              <a:t>Na zebraniach rodziców poruszane są kwestie bezpieczeństwa dzieci </a:t>
            </a:r>
            <a:br>
              <a:rPr lang="pl-PL" sz="2000" dirty="0" smtClean="0"/>
            </a:br>
            <a:r>
              <a:rPr lang="pl-PL" sz="2000" dirty="0" smtClean="0"/>
              <a:t>w szkole, zapobiegania urazom i przemocy wśród uczniów. </a:t>
            </a:r>
          </a:p>
          <a:p>
            <a:pPr>
              <a:buFont typeface="Wingdings 2"/>
              <a:buNone/>
            </a:pPr>
            <a:r>
              <a:rPr lang="pl-PL" sz="2000" dirty="0" smtClean="0"/>
              <a:t> </a:t>
            </a:r>
          </a:p>
          <a:p>
            <a:endParaRPr lang="pl-PL" sz="20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47296" cy="648072"/>
          </a:xfrm>
        </p:spPr>
        <p:txBody>
          <a:bodyPr>
            <a:normAutofit/>
          </a:bodyPr>
          <a:lstStyle/>
          <a:p>
            <a:r>
              <a:rPr lang="pl-PL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Problemy priorytetowe wymagające rozwiązania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82168" cy="4619600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pl-PL" sz="2400" dirty="0" smtClean="0"/>
              <a:t>Instalować </a:t>
            </a:r>
            <a:r>
              <a:rPr lang="pl-PL" sz="2400" dirty="0"/>
              <a:t>w miarę możliwości finansowych automaty do spłukiwania muszli w toaletach oraz liczniki </a:t>
            </a:r>
            <a:r>
              <a:rPr lang="pl-PL" sz="2400" dirty="0" smtClean="0"/>
              <a:t>poboru wody</a:t>
            </a:r>
            <a:r>
              <a:rPr lang="pl-PL" sz="2400" dirty="0"/>
              <a:t>, suszarki, pedałowe kubły </a:t>
            </a:r>
            <a:r>
              <a:rPr lang="pl-PL" sz="2400" dirty="0" smtClean="0"/>
              <a:t>na odpadki</a:t>
            </a:r>
            <a:r>
              <a:rPr lang="pl-PL" sz="2400" dirty="0"/>
              <a:t>.</a:t>
            </a:r>
          </a:p>
          <a:p>
            <a:pPr lvl="0">
              <a:spcAft>
                <a:spcPts val="1200"/>
              </a:spcAft>
            </a:pPr>
            <a:r>
              <a:rPr lang="pl-PL" sz="2400" dirty="0"/>
              <a:t>Zorganizować miejsce do segregacji szkła.</a:t>
            </a:r>
          </a:p>
          <a:p>
            <a:pPr lvl="0">
              <a:spcAft>
                <a:spcPts val="1200"/>
              </a:spcAft>
            </a:pPr>
            <a:r>
              <a:rPr lang="pl-PL" sz="2400" dirty="0"/>
              <a:t>W celu zmniejszenia hałasu podczas przerw </a:t>
            </a:r>
            <a:r>
              <a:rPr lang="pl-PL" sz="2400" dirty="0" smtClean="0"/>
              <a:t>zorganizować ciekawe </a:t>
            </a:r>
            <a:r>
              <a:rPr lang="pl-PL" sz="2400" dirty="0"/>
              <a:t>zajęcia dla </a:t>
            </a:r>
            <a:r>
              <a:rPr lang="pl-PL" sz="2400" dirty="0" smtClean="0"/>
              <a:t>uczniów. </a:t>
            </a:r>
            <a:r>
              <a:rPr lang="pl-PL" sz="2400" dirty="0"/>
              <a:t>Przeprowadzić cykl zajęć związanych z tym problemem</a:t>
            </a:r>
            <a:r>
              <a:rPr lang="pl-PL" sz="2400" dirty="0" smtClean="0"/>
              <a:t>. </a:t>
            </a:r>
            <a:endParaRPr lang="pl-PL" sz="2400" dirty="0"/>
          </a:p>
          <a:p>
            <a:pPr lvl="0">
              <a:spcAft>
                <a:spcPts val="1200"/>
              </a:spcAft>
            </a:pPr>
            <a:r>
              <a:rPr lang="pl-PL" sz="2400" dirty="0"/>
              <a:t>Zwrócić uwagę rodziców na problem spożywania drugiego śniadania przez uczniów.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08920"/>
            <a:ext cx="8754176" cy="2220278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PODSUMOWANIE</a:t>
            </a:r>
            <a:r>
              <a:rPr lang="pl-P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/>
            </a:r>
            <a:br>
              <a:rPr lang="pl-P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</a:br>
            <a:endParaRPr lang="pl-PL" sz="6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PODSUMOWANIE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54670441"/>
              </p:ext>
            </p:extLst>
          </p:nvPr>
        </p:nvGraphicFramePr>
        <p:xfrm>
          <a:off x="251520" y="1691563"/>
          <a:ext cx="8533682" cy="4689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3205090"/>
              </a:tblGrid>
              <a:tr h="781628">
                <a:tc>
                  <a:txBody>
                    <a:bodyPr/>
                    <a:lstStyle/>
                    <a:p>
                      <a:pPr marL="355600" indent="0" algn="ctr"/>
                      <a:r>
                        <a:rPr lang="pl-PL" sz="2800" dirty="0" smtClean="0"/>
                        <a:t>STANDARD</a:t>
                      </a:r>
                      <a:r>
                        <a:rPr lang="pl-PL" sz="2800" baseline="0" dirty="0" smtClean="0"/>
                        <a:t> </a:t>
                      </a:r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WYNIK</a:t>
                      </a:r>
                      <a:endParaRPr lang="pl-PL" sz="2800" dirty="0"/>
                    </a:p>
                  </a:txBody>
                  <a:tcPr anchor="ctr"/>
                </a:tc>
              </a:tr>
              <a:tr h="781628">
                <a:tc>
                  <a:txBody>
                    <a:bodyPr/>
                    <a:lstStyle/>
                    <a:p>
                      <a:pPr marL="360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STANDARD</a:t>
                      </a:r>
                      <a:r>
                        <a:rPr lang="pl-PL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4,32</a:t>
                      </a:r>
                      <a:endParaRPr lang="pl-PL" sz="2400" dirty="0"/>
                    </a:p>
                  </a:txBody>
                  <a:tcPr anchor="ctr"/>
                </a:tc>
              </a:tr>
              <a:tr h="781628">
                <a:tc>
                  <a:txBody>
                    <a:bodyPr/>
                    <a:lstStyle/>
                    <a:p>
                      <a:pPr marL="360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STANDARD</a:t>
                      </a:r>
                      <a:r>
                        <a:rPr lang="pl-PL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pl-PL" sz="2800" b="1" baseline="0" dirty="0" smtClean="0">
                          <a:effectLst/>
                        </a:rPr>
                        <a:t>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4,65</a:t>
                      </a:r>
                      <a:endParaRPr lang="pl-PL" sz="2400" dirty="0"/>
                    </a:p>
                  </a:txBody>
                  <a:tcPr anchor="ctr"/>
                </a:tc>
              </a:tr>
              <a:tr h="781628">
                <a:tc>
                  <a:txBody>
                    <a:bodyPr/>
                    <a:lstStyle/>
                    <a:p>
                      <a:pPr marL="360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STANDARD</a:t>
                      </a:r>
                      <a:r>
                        <a:rPr lang="pl-PL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4,20</a:t>
                      </a:r>
                      <a:endParaRPr lang="pl-PL" sz="2400" dirty="0"/>
                    </a:p>
                  </a:txBody>
                  <a:tcPr anchor="ctr"/>
                </a:tc>
              </a:tr>
              <a:tr h="781628">
                <a:tc>
                  <a:txBody>
                    <a:bodyPr/>
                    <a:lstStyle/>
                    <a:p>
                      <a:pPr marL="360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STANDARD</a:t>
                      </a:r>
                      <a:r>
                        <a:rPr lang="pl-PL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4,25</a:t>
                      </a:r>
                      <a:endParaRPr lang="pl-PL" sz="2400" dirty="0"/>
                    </a:p>
                  </a:txBody>
                  <a:tcPr anchor="ctr"/>
                </a:tc>
              </a:tr>
              <a:tr h="781628">
                <a:tc>
                  <a:txBody>
                    <a:bodyPr/>
                    <a:lstStyle/>
                    <a:p>
                      <a:pPr marL="360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STANDARD</a:t>
                      </a:r>
                      <a:r>
                        <a:rPr lang="pl-PL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V</a:t>
                      </a:r>
                      <a:endParaRPr lang="pl-PL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4.36</a:t>
                      </a:r>
                      <a:endParaRPr lang="pl-PL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85728"/>
            <a:ext cx="8819304" cy="767008"/>
          </a:xfrm>
        </p:spPr>
        <p:txBody>
          <a:bodyPr/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PODSUMOWANIE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279892"/>
              </p:ext>
            </p:extLst>
          </p:nvPr>
        </p:nvGraphicFramePr>
        <p:xfrm>
          <a:off x="323528" y="1556792"/>
          <a:ext cx="849694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08920"/>
            <a:ext cx="8754176" cy="2220278"/>
          </a:xfrm>
        </p:spPr>
        <p:txBody>
          <a:bodyPr>
            <a:normAutofit/>
          </a:bodyPr>
          <a:lstStyle/>
          <a:p>
            <a:r>
              <a:rPr lang="pl-P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KONIEC</a:t>
            </a:r>
            <a:r>
              <a:rPr lang="pl-P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/>
            </a:r>
            <a:br>
              <a:rPr lang="pl-PL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</a:br>
            <a:endParaRPr lang="pl-PL" sz="6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74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</a:t>
            </a:r>
            <a:endParaRPr lang="pl-PL" sz="32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640960" cy="4326232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Chcieliby otrzymywać więcej informacji na temat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Szkoły Promującej Zdrowie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pl-PL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Nauczyciele  -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</a:rPr>
              <a:t>27%, </a:t>
            </a:r>
            <a:endParaRPr lang="pl-P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Uczniowie  -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</a:rPr>
              <a:t> 57%, </a:t>
            </a:r>
            <a:endParaRPr lang="pl-P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Rodzice - 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</a:rPr>
              <a:t>24%, </a:t>
            </a:r>
            <a:endParaRPr lang="pl-P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Inni pracownicy szkoły, którzy nie są nauczycielami -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</a:rPr>
              <a:t>14%</a:t>
            </a:r>
            <a:endParaRPr lang="pl-PL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pl-PL" sz="2000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</a:t>
            </a:r>
            <a:endParaRPr lang="pl-PL" sz="32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WNIOSKI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Koncepcja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</a:rPr>
              <a:t>SzPZ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 jest bardzo dobrze znana i akceptowana przez całą społeczność szkolną.</a:t>
            </a:r>
          </a:p>
          <a:p>
            <a:pPr lvl="0"/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Nauczyciele potwierdzają udział w szkoleniach i kursach pogłębiających ich wiedzę na temat zdrowia.</a:t>
            </a:r>
          </a:p>
          <a:p>
            <a:pPr lvl="0"/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Szkoła wyposażona jest w publikacje, księgozbiór oraz zasoby multimedialne  o tematyce zdrowotnej.</a:t>
            </a:r>
          </a:p>
          <a:p>
            <a:pPr lvl="0"/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Uczniowie wiedzą, jaka jest ich rola w tworzeniu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</a:rPr>
              <a:t>SzPZ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i aktywnie uczestniczą w planowaniu i realizacji działań.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I</a:t>
            </a:r>
            <a:endParaRPr lang="pl-PL" sz="32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Problemy priorytetowe wymagające rozwiązania</a:t>
            </a:r>
            <a:endParaRPr lang="pl-PL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Zachęcać rodziców do aktywnego współdziałania </a:t>
            </a:r>
            <a:b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w realizacji założonych działań.</a:t>
            </a:r>
          </a:p>
          <a:p>
            <a:pPr lvl="0"/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Systematycznie przypominać uczniom  i rodzicom, co to jest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</a:rPr>
              <a:t>SzPZ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 oraz jakie  są założenia </a:t>
            </a:r>
            <a:r>
              <a:rPr lang="pl-PL" dirty="0" err="1" smtClean="0">
                <a:solidFill>
                  <a:schemeClr val="accent3">
                    <a:lumMod val="50000"/>
                  </a:schemeClr>
                </a:solidFill>
              </a:rPr>
              <a:t>SzPZ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 w naszej szkole.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916832"/>
            <a:ext cx="8388396" cy="4011928"/>
          </a:xfrm>
        </p:spPr>
        <p:txBody>
          <a:bodyPr>
            <a:noAutofit/>
          </a:bodyPr>
          <a:lstStyle/>
          <a:p>
            <a:pPr algn="ctr">
              <a:lnSpc>
                <a:spcPts val="5000"/>
              </a:lnSpc>
              <a:buNone/>
            </a:pP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Szkoła promująca zdrowie zarządza projektami promocji zdrowia w sposób sprzyjający uczestnictwu, partnerstwu, </a:t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współdziałaniu społeczności szkolnej, </a:t>
            </a:r>
            <a:b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w tym rodziców i społeczności lokalnej </a:t>
            </a:r>
          </a:p>
          <a:p>
            <a:pPr algn="ctr">
              <a:lnSpc>
                <a:spcPts val="5000"/>
              </a:lnSpc>
              <a:buNone/>
            </a:pP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oraz skuteczności  i długofalowości działań</a:t>
            </a: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pl-P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pl-PL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539552" y="40466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II</a:t>
            </a:r>
            <a:endParaRPr lang="pl-PL" sz="32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42852"/>
            <a:ext cx="8754176" cy="837876"/>
          </a:xfrm>
        </p:spPr>
        <p:txBody>
          <a:bodyPr>
            <a:normAutofit/>
          </a:bodyPr>
          <a:lstStyle/>
          <a:p>
            <a:r>
              <a:rPr lang="pl-P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STANDARD  </a:t>
            </a:r>
            <a:r>
              <a:rPr lang="pl-PL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ntagenet Cherokee" pitchFamily="18" charset="0"/>
              </a:rPr>
              <a:t>II</a:t>
            </a:r>
            <a:endParaRPr lang="pl-PL" sz="3600" dirty="0">
              <a:solidFill>
                <a:schemeClr val="bg2">
                  <a:lumMod val="75000"/>
                </a:schemeClr>
              </a:solidFill>
              <a:latin typeface="Plantagenet Cherokee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8417203"/>
              </p:ext>
            </p:extLst>
          </p:nvPr>
        </p:nvGraphicFramePr>
        <p:xfrm>
          <a:off x="395536" y="1700808"/>
          <a:ext cx="8280920" cy="4608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/>
                <a:gridCol w="1584176"/>
              </a:tblGrid>
              <a:tr h="472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+mn-lt"/>
                          <a:ea typeface="Times New Roman"/>
                          <a:cs typeface="Times New Roman"/>
                        </a:rPr>
                        <a:t>Wymiar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+mn-lt"/>
                          <a:ea typeface="Times New Roman"/>
                          <a:cs typeface="Times New Roman"/>
                        </a:rPr>
                        <a:t>Średnia liczba punktów</a:t>
                      </a:r>
                    </a:p>
                  </a:txBody>
                  <a:tcPr marL="68580" marR="68580" marT="0" marB="0" anchor="ctr"/>
                </a:tc>
              </a:tr>
              <a:tr h="4726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III - Działalność szkolnego koordynatora ds. promocji zdrowia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6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IV - Działalność szkolnego zespołu promocji zdrowia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/>
                          <a:ea typeface="Times New Roman"/>
                          <a:cs typeface="Times New Roman"/>
                        </a:rPr>
                        <a:t>4,7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V - Miejsce promocji zdrowia w działalności (polityce) szkoły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/>
                          <a:ea typeface="Times New Roman"/>
                          <a:cs typeface="Times New Roman"/>
                        </a:rPr>
                        <a:t>4,8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VI - Diagnozowanie potrzeb społeczności szkolnej </a:t>
                      </a:r>
                      <a:r>
                        <a:rPr lang="pl-PL" sz="1600" dirty="0" smtClean="0">
                          <a:latin typeface="+mn-lt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zakresie promocji zdrowia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/>
                          <a:ea typeface="Times New Roman"/>
                          <a:cs typeface="Times New Roman"/>
                        </a:rPr>
                        <a:t>4,8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VII - Planowanie działań (w tym projektów) </a:t>
                      </a:r>
                      <a:r>
                        <a:rPr lang="pl-PL" sz="1600" dirty="0" smtClean="0">
                          <a:latin typeface="+mn-lt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zakresie promocji zdrowia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/>
                          <a:ea typeface="Times New Roman"/>
                          <a:cs typeface="Times New Roman"/>
                        </a:rPr>
                        <a:t>4,25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VIII - Realizacja działań (w tym projektów) </a:t>
                      </a:r>
                      <a:r>
                        <a:rPr lang="pl-PL" sz="1600" dirty="0" smtClean="0">
                          <a:latin typeface="+mn-lt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zakresie promocji zdrowia)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/>
                          <a:ea typeface="Times New Roman"/>
                          <a:cs typeface="Times New Roman"/>
                        </a:rPr>
                        <a:t>4,3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91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IX - Ewaluacja wyników działań (w tym projektów</a:t>
                      </a:r>
                      <a:r>
                        <a:rPr lang="pl-PL" sz="1600" dirty="0" smtClean="0">
                          <a:latin typeface="+mn-lt"/>
                          <a:ea typeface="Times New Roman"/>
                          <a:cs typeface="Times New Roman"/>
                        </a:rPr>
                        <a:t>) w </a:t>
                      </a:r>
                      <a:r>
                        <a:rPr lang="pl-PL" sz="1600" dirty="0">
                          <a:latin typeface="+mn-lt"/>
                          <a:ea typeface="Times New Roman"/>
                          <a:cs typeface="Times New Roman"/>
                        </a:rPr>
                        <a:t>zakresie promocji zdrowia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/>
                          <a:ea typeface="Times New Roman"/>
                          <a:cs typeface="Times New Roman"/>
                        </a:rPr>
                        <a:t>4,75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6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Ocena łączna </a:t>
                      </a:r>
                      <a:endParaRPr lang="pl-PL" sz="20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4,65</a:t>
                      </a:r>
                      <a:endParaRPr lang="pl-PL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Ekskluzywny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azdrowie">
      <a:majorFont>
        <a:latin typeface="Franklin Gothic Demi"/>
        <a:ea typeface=""/>
        <a:cs typeface=""/>
      </a:majorFont>
      <a:minorFont>
        <a:latin typeface="Calibri"/>
        <a:ea typeface=""/>
        <a:cs typeface="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fotografia</Template>
  <TotalTime>1005</TotalTime>
  <Words>1667</Words>
  <Application>Microsoft Office PowerPoint</Application>
  <PresentationFormat>Pokaz na ekranie (4:3)</PresentationFormat>
  <Paragraphs>328</Paragraphs>
  <Slides>49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Miejski</vt:lpstr>
      <vt:lpstr>WYNIKI AUTOEWALUACJI  Programu  Szkoły  Promującej Zdrowie przeprowadzonej w roku szkolnym 2012/2013</vt:lpstr>
      <vt:lpstr>Prezentacja programu PowerPoint</vt:lpstr>
      <vt:lpstr>STANDARD  I </vt:lpstr>
      <vt:lpstr>STANDARD  I</vt:lpstr>
      <vt:lpstr>STANDARD  I</vt:lpstr>
      <vt:lpstr>STANDARD  I</vt:lpstr>
      <vt:lpstr>STANDARD  I</vt:lpstr>
      <vt:lpstr>Prezentacja programu PowerPoint</vt:lpstr>
      <vt:lpstr>STANDARD  II</vt:lpstr>
      <vt:lpstr>STANDARD  II</vt:lpstr>
      <vt:lpstr>STANDARD  II</vt:lpstr>
      <vt:lpstr>STANDARD  II</vt:lpstr>
      <vt:lpstr>STANDARD  III</vt:lpstr>
      <vt:lpstr>STANDARD  III</vt:lpstr>
      <vt:lpstr>STANDARD  III</vt:lpstr>
      <vt:lpstr>STANDARD  III</vt:lpstr>
      <vt:lpstr>STANDARD  III</vt:lpstr>
      <vt:lpstr>STANDARD  III</vt:lpstr>
      <vt:lpstr>STANDARD  IV</vt:lpstr>
      <vt:lpstr>STANDARD IV</vt:lpstr>
      <vt:lpstr>Uczniowie </vt:lpstr>
      <vt:lpstr> UCZNIOWIE</vt:lpstr>
      <vt:lpstr>STANDARD  IV</vt:lpstr>
      <vt:lpstr>NAUCZYCIELE</vt:lpstr>
      <vt:lpstr>NAUCZYCIELE</vt:lpstr>
      <vt:lpstr>STANDARD  IV</vt:lpstr>
      <vt:lpstr>PRACOWNICY NIEPEDAGOGICZNI</vt:lpstr>
      <vt:lpstr>PRACOWNICY NIEPEDAGOGICZNI</vt:lpstr>
      <vt:lpstr>STANDARD  IV</vt:lpstr>
      <vt:lpstr>RODZICE</vt:lpstr>
      <vt:lpstr>RODZICE</vt:lpstr>
      <vt:lpstr>STANDARD  IV</vt:lpstr>
      <vt:lpstr>STANDARD  V</vt:lpstr>
      <vt:lpstr>STANDARD  V</vt:lpstr>
      <vt:lpstr>STANDARD  V</vt:lpstr>
      <vt:lpstr>WNIOSKI </vt:lpstr>
      <vt:lpstr>WNIOSKI</vt:lpstr>
      <vt:lpstr>WNIOSKI</vt:lpstr>
      <vt:lpstr>WNIOSKI</vt:lpstr>
      <vt:lpstr>WNIOSKI</vt:lpstr>
      <vt:lpstr>WNIOSKI</vt:lpstr>
      <vt:lpstr>WNIOSKI</vt:lpstr>
      <vt:lpstr>WNIOSKI</vt:lpstr>
      <vt:lpstr>WNIOSKI</vt:lpstr>
      <vt:lpstr>Problemy priorytetowe wymagające rozwiązania:</vt:lpstr>
      <vt:lpstr>PODSUMOWANIE </vt:lpstr>
      <vt:lpstr>PODSUMOWANIE</vt:lpstr>
      <vt:lpstr>PODSUMOWANIE</vt:lpstr>
      <vt:lpstr>KONIEC 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Ela</dc:creator>
  <cp:lastModifiedBy>Witold Muszyński</cp:lastModifiedBy>
  <cp:revision>107</cp:revision>
  <dcterms:created xsi:type="dcterms:W3CDTF">2013-06-09T15:42:35Z</dcterms:created>
  <dcterms:modified xsi:type="dcterms:W3CDTF">2014-01-18T18:38:31Z</dcterms:modified>
</cp:coreProperties>
</file>